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7" r:id="rId10"/>
    <p:sldMasterId id="2147483734" r:id="rId11"/>
    <p:sldMasterId id="2147483745" r:id="rId12"/>
    <p:sldMasterId id="2147483751" r:id="rId13"/>
  </p:sldMasterIdLst>
  <p:notesMasterIdLst>
    <p:notesMasterId r:id="rId58"/>
  </p:notesMasterIdLst>
  <p:sldIdLst>
    <p:sldId id="421" r:id="rId14"/>
    <p:sldId id="453" r:id="rId15"/>
    <p:sldId id="454" r:id="rId16"/>
    <p:sldId id="422" r:id="rId17"/>
    <p:sldId id="278" r:id="rId18"/>
    <p:sldId id="380" r:id="rId19"/>
    <p:sldId id="424" r:id="rId20"/>
    <p:sldId id="399" r:id="rId21"/>
    <p:sldId id="425" r:id="rId22"/>
    <p:sldId id="420" r:id="rId23"/>
    <p:sldId id="426" r:id="rId24"/>
    <p:sldId id="336" r:id="rId25"/>
    <p:sldId id="416" r:id="rId26"/>
    <p:sldId id="427" r:id="rId27"/>
    <p:sldId id="428" r:id="rId28"/>
    <p:sldId id="429" r:id="rId29"/>
    <p:sldId id="430" r:id="rId30"/>
    <p:sldId id="431" r:id="rId31"/>
    <p:sldId id="432" r:id="rId32"/>
    <p:sldId id="433" r:id="rId33"/>
    <p:sldId id="434" r:id="rId34"/>
    <p:sldId id="435" r:id="rId35"/>
    <p:sldId id="437" r:id="rId36"/>
    <p:sldId id="436" r:id="rId37"/>
    <p:sldId id="438" r:id="rId38"/>
    <p:sldId id="439" r:id="rId39"/>
    <p:sldId id="440" r:id="rId40"/>
    <p:sldId id="441" r:id="rId41"/>
    <p:sldId id="442" r:id="rId42"/>
    <p:sldId id="443" r:id="rId43"/>
    <p:sldId id="444" r:id="rId44"/>
    <p:sldId id="445" r:id="rId45"/>
    <p:sldId id="446" r:id="rId46"/>
    <p:sldId id="447" r:id="rId47"/>
    <p:sldId id="448" r:id="rId48"/>
    <p:sldId id="449" r:id="rId49"/>
    <p:sldId id="450" r:id="rId50"/>
    <p:sldId id="451" r:id="rId51"/>
    <p:sldId id="452" r:id="rId52"/>
    <p:sldId id="455" r:id="rId53"/>
    <p:sldId id="456" r:id="rId54"/>
    <p:sldId id="457" r:id="rId55"/>
    <p:sldId id="458" r:id="rId56"/>
    <p:sldId id="283"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6" userDrawn="1">
          <p15:clr>
            <a:srgbClr val="A4A3A4"/>
          </p15:clr>
        </p15:guide>
        <p15:guide id="2" pos="213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zhiping" initials="x" lastIdx="6" clrIdx="0">
    <p:extLst>
      <p:ext uri="{19B8F6BF-5375-455C-9EA6-DF929625EA0E}">
        <p15:presenceInfo xmlns:p15="http://schemas.microsoft.com/office/powerpoint/2012/main" userId="S-1-5-21-147214757-305610072-1517763936-83576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0B"/>
    <a:srgbClr val="FFFFFF"/>
    <a:srgbClr val="00B150"/>
    <a:srgbClr val="92D14F"/>
    <a:srgbClr val="FCC103"/>
    <a:srgbClr val="989898"/>
    <a:srgbClr val="383736"/>
    <a:srgbClr val="D9D9D9"/>
    <a:srgbClr val="56D3B1"/>
    <a:srgbClr val="5ACD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87027" autoAdjust="0"/>
  </p:normalViewPr>
  <p:slideViewPr>
    <p:cSldViewPr snapToGrid="0">
      <p:cViewPr varScale="1">
        <p:scale>
          <a:sx n="64" d="100"/>
          <a:sy n="64" d="100"/>
        </p:scale>
        <p:origin x="558" y="78"/>
      </p:cViewPr>
      <p:guideLst/>
    </p:cSldViewPr>
  </p:slideViewPr>
  <p:outlineViewPr>
    <p:cViewPr>
      <p:scale>
        <a:sx n="33" d="100"/>
        <a:sy n="33" d="100"/>
      </p:scale>
      <p:origin x="0" y="-9053"/>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p:scale>
          <a:sx n="50" d="100"/>
          <a:sy n="50" d="100"/>
        </p:scale>
        <p:origin x="2970" y="246"/>
      </p:cViewPr>
      <p:guideLst>
        <p:guide orient="horz" pos="2886"/>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4.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2.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8" Type="http://schemas.openxmlformats.org/officeDocument/2006/relationships/customXml" Target="../customXml/item8.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3.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commentAuthors" Target="commentAuthor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563177" y="748146"/>
            <a:ext cx="5729339"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2" name="Notes Placeholder 4"/>
          <p:cNvSpPr>
            <a:spLocks noGrp="1"/>
          </p:cNvSpPr>
          <p:nvPr>
            <p:ph type="body" sz="quarter" idx="3"/>
          </p:nvPr>
        </p:nvSpPr>
        <p:spPr>
          <a:xfrm>
            <a:off x="563176" y="4094197"/>
            <a:ext cx="5729339" cy="4784070"/>
          </a:xfrm>
          <a:prstGeom prst="rect">
            <a:avLst/>
          </a:prstGeom>
        </p:spPr>
        <p:txBody>
          <a:bodyPr vert="horz" lIns="97200" tIns="45720" rIns="97200" bIns="45720" rtlCol="0"/>
          <a:lstStyle/>
          <a:p>
            <a:pPr lvl="0"/>
            <a:r>
              <a:rPr lang="en-US" altLang="zh-CN" dirty="0" smtClean="0"/>
              <a:t>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altLang="zh-CN" dirty="0"/>
          </a:p>
        </p:txBody>
      </p:sp>
    </p:spTree>
    <p:extLst>
      <p:ext uri="{BB962C8B-B14F-4D97-AF65-F5344CB8AC3E}">
        <p14:creationId xmlns:p14="http://schemas.microsoft.com/office/powerpoint/2010/main" val="2815540386"/>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SzPct val="50000"/>
      <a:buFont typeface="Wingdings" panose="05000000000000000000" pitchFamily="2" charset="2"/>
      <a:buChar char="p"/>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58454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0863" y="255588"/>
            <a:ext cx="5486400" cy="30861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Tree>
    <p:extLst>
      <p:ext uri="{BB962C8B-B14F-4D97-AF65-F5344CB8AC3E}">
        <p14:creationId xmlns:p14="http://schemas.microsoft.com/office/powerpoint/2010/main" val="328979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60413"/>
            <a:ext cx="5487987"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84480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0863" y="255588"/>
            <a:ext cx="5486400" cy="3086100"/>
          </a:xfrm>
        </p:spPr>
      </p:sp>
      <p:sp>
        <p:nvSpPr>
          <p:cNvPr id="5" name="Notes Placeholder 4"/>
          <p:cNvSpPr txBox="1">
            <a:spLocks/>
          </p:cNvSpPr>
          <p:nvPr/>
        </p:nvSpPr>
        <p:spPr>
          <a:xfrm>
            <a:off x="551148" y="3497164"/>
            <a:ext cx="5932800" cy="5108400"/>
          </a:xfrm>
          <a:prstGeom prst="rect">
            <a:avLst/>
          </a:prstGeom>
        </p:spPr>
        <p:txBody>
          <a:bodyPr vert="horz" lIns="97200" tIns="45720" rIns="9720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endParaRPr lang="en-US" dirty="0"/>
          </a:p>
        </p:txBody>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54383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0863" y="255588"/>
            <a:ext cx="5486400" cy="3086100"/>
          </a:xfrm>
        </p:spPr>
      </p:sp>
      <p:sp>
        <p:nvSpPr>
          <p:cNvPr id="3" name="备注占位符 2"/>
          <p:cNvSpPr>
            <a:spLocks noGrp="1"/>
          </p:cNvSpPr>
          <p:nvPr>
            <p:ph type="body" idx="1"/>
          </p:nvPr>
        </p:nvSpPr>
        <p:spPr>
          <a:xfrm>
            <a:off x="550863" y="3676650"/>
            <a:ext cx="5486400" cy="3600450"/>
          </a:xfrm>
          <a:prstGeom prst="rect">
            <a:avLst/>
          </a:prstGeom>
        </p:spPr>
        <p:txBody>
          <a:bodyPr/>
          <a:lstStyle/>
          <a:p>
            <a:endParaRPr lang="zh-CN" altLang="en-US" dirty="0"/>
          </a:p>
        </p:txBody>
      </p:sp>
    </p:spTree>
    <p:extLst>
      <p:ext uri="{BB962C8B-B14F-4D97-AF65-F5344CB8AC3E}">
        <p14:creationId xmlns:p14="http://schemas.microsoft.com/office/powerpoint/2010/main" val="4020209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62163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80945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63917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0730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64764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098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611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30452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89090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45663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0704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78753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38516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45383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945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0863" y="255588"/>
            <a:ext cx="5486400" cy="3086100"/>
          </a:xfrm>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1.</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事务</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xid</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大于等于快照的</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xmax</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，事务都是不可见的，说明事务在</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snapshot</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后面启动并且结束了</a:t>
            </a:r>
            <a:b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b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2.</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事务</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xid</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小于快照的</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xmin</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，事务都是可见的，说明事务在</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snapshot</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之前启动并且结束了， 根据事务本身的提交状态判断是否可见</a:t>
            </a:r>
            <a:b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b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3.</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事务</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xid</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小于快照的</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xmax</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，大于等于快照的</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xmin</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说明事务是在</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snapshot</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时刻可能是活跃的， 需要由</a:t>
            </a:r>
            <a:r>
              <a:rPr lang="en-US" altLang="zh-CN" sz="1100" dirty="0" err="1" smtClean="0">
                <a:latin typeface="Huawei Sans" panose="020C0503030203020204" pitchFamily="34" charset="0"/>
                <a:ea typeface="方正兰亭黑简体" panose="02000000000000000000" pitchFamily="2" charset="-122"/>
                <a:cs typeface="Huawei Sans" panose="020C0503030203020204" pitchFamily="34" charset="0"/>
              </a:rPr>
              <a:t>csn</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rPr>
              <a:t>来判断是否可见</a:t>
            </a:r>
          </a:p>
          <a:p>
            <a:endParaRPr lang="zh-CN" altLang="en-US" dirty="0"/>
          </a:p>
        </p:txBody>
      </p:sp>
    </p:spTree>
    <p:extLst>
      <p:ext uri="{BB962C8B-B14F-4D97-AF65-F5344CB8AC3E}">
        <p14:creationId xmlns:p14="http://schemas.microsoft.com/office/powerpoint/2010/main" val="3223283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71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70714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62775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5981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19937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51847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32342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3492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92097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7544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8690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8629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75663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rPr>
              <a:t>ABC</a:t>
            </a:r>
            <a:endParaRPr lang="zh-CN" altLang="en-US" sz="1100" dirty="0">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4108429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39288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7709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42950" y="717550"/>
            <a:ext cx="5557838" cy="3125788"/>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847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3144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50680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85610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747713"/>
            <a:ext cx="5487987" cy="30861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55401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0863" y="255588"/>
            <a:ext cx="5486400" cy="30861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Tree>
    <p:extLst>
      <p:ext uri="{BB962C8B-B14F-4D97-AF65-F5344CB8AC3E}">
        <p14:creationId xmlns:p14="http://schemas.microsoft.com/office/powerpoint/2010/main" val="1440396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0863" y="255588"/>
            <a:ext cx="5486400" cy="3086100"/>
          </a:xfrm>
        </p:spPr>
      </p:sp>
      <p:sp>
        <p:nvSpPr>
          <p:cNvPr id="3" name="备注占位符 2"/>
          <p:cNvSpPr>
            <a:spLocks noGrp="1"/>
          </p:cNvSpPr>
          <p:nvPr>
            <p:ph type="body" idx="1"/>
          </p:nvPr>
        </p:nvSpPr>
        <p:spPr>
          <a:xfrm>
            <a:off x="652463" y="3884734"/>
            <a:ext cx="5486400" cy="4016620"/>
          </a:xfrm>
          <a:prstGeom prst="rect">
            <a:avLst/>
          </a:prstGeom>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主要模块</a:t>
            </a:r>
            <a:endPar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Pct val="30000"/>
              <a:buFont typeface="Calibri" panose="020F050202020403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数据页面缓存池：</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数据页面读写先从页面缓存里读取和修改，如果缓存里不存在，再从数据文件读取页面。</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Pct val="30000"/>
              <a:buFont typeface="Calibri" panose="020F050202020403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堆表：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表数据存储格式和访问接口。</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Pct val="30000"/>
              <a:buFont typeface="Calibri" panose="020F050202020403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索引</a:t>
            </a: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高效查询表数据。</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Pct val="30000"/>
              <a:buFont typeface="Calibri" panose="020F0502020204030204" pitchFamily="34" charset="0"/>
              <a:buChar char="▫"/>
              <a:tabLst/>
              <a:defRPr/>
            </a:pP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 </a:t>
            </a: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a:t>
            </a: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预写日志</a:t>
            </a: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修改数据页面，必须先写</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(redo log),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事务提交之前和脏页写盘之前必须保证</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日志持久化到存储设备。</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p>
          <a:p>
            <a:pPr marL="628650" marR="0" lvl="1" indent="-171450" algn="l" defTabSz="914400" rtl="0" eaLnBrk="1" fontAlgn="auto" latinLnBrk="0" hangingPunct="1">
              <a:lnSpc>
                <a:spcPct val="100000"/>
              </a:lnSpc>
              <a:spcBef>
                <a:spcPts val="0"/>
              </a:spcBef>
              <a:spcAft>
                <a:spcPts val="0"/>
              </a:spcAft>
              <a:buClrTx/>
              <a:buSzPct val="30000"/>
              <a:buFont typeface="Calibri" panose="020F050202020403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事务并发控制</a:t>
            </a: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正确读写，高性能并发读写。</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p>
          <a:p>
            <a:pPr marL="628650" marR="0" lvl="1" indent="-171450" algn="l" defTabSz="914400" rtl="0" eaLnBrk="1" fontAlgn="auto" latinLnBrk="0" hangingPunct="1">
              <a:lnSpc>
                <a:spcPct val="100000"/>
              </a:lnSpc>
              <a:spcBef>
                <a:spcPts val="0"/>
              </a:spcBef>
              <a:spcAft>
                <a:spcPts val="0"/>
              </a:spcAft>
              <a:buClrTx/>
              <a:buSzPct val="30000"/>
              <a:buFont typeface="Calibri" panose="020F050202020403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事务提交日志</a:t>
            </a: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事务状态和提交时间戳。</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Pct val="30000"/>
              <a:buFont typeface="Calibri" panose="020F0502020204030204" pitchFamily="34" charset="0"/>
              <a:buChar char="▫"/>
              <a:tabLst/>
              <a:defRPr/>
            </a:pP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日志恢复：</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从检查点日志往后回放</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a:t>
            </a:r>
            <a:endPar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主要线程</a:t>
            </a:r>
            <a:endPar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刷脏页线程：</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后台异步刷脏页线程，刷脏页之前必须保证</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刷日志线程</a:t>
            </a: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后台异步刷</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日志线程，为了提高写</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日志性能。事务提交之前，必须等本事务的日志刷完。</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Checkpoint</a:t>
            </a: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线程：</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后台异步记录一致性恢复点（</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日志位置），这个日志点之前的修改的数据页面已经持久化完成，之后修改的数据页面不确定是否持久化完成。</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垃圾回收线程：</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重用增删改带来的垃圾空间。</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日志归档线程</a:t>
            </a: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日志归档，保存历史的</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日志收发线程</a:t>
            </a:r>
            <a:r>
              <a:rPr lang="en-US" altLang="zh-CN" sz="1100" dirty="0" smtClean="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主备</a:t>
            </a:r>
            <a:r>
              <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WAL</a:t>
            </a:r>
            <a:r>
              <a:rPr lang="zh-CN" altLang="en-US"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日志复制。</a:t>
            </a:r>
            <a:endParaRPr lang="en-US" altLang="zh-CN" sz="1100" dirty="0" smtClean="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smtClean="0">
              <a:solidFill>
                <a:srgbClr val="C00000"/>
              </a:solidFill>
              <a:sym typeface="Huawei Sans" panose="020C0503030203020204" pitchFamily="34" charset="0"/>
            </a:endParaRPr>
          </a:p>
          <a:p>
            <a:endParaRPr lang="zh-CN" altLang="en-US" dirty="0"/>
          </a:p>
        </p:txBody>
      </p:sp>
    </p:spTree>
    <p:extLst>
      <p:ext uri="{BB962C8B-B14F-4D97-AF65-F5344CB8AC3E}">
        <p14:creationId xmlns:p14="http://schemas.microsoft.com/office/powerpoint/2010/main" val="3995632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smtClean="0"/>
              <a:t>单击此处添加文本</a:t>
            </a:r>
            <a:endParaRPr lang="en-US" dirty="0"/>
          </a:p>
        </p:txBody>
      </p:sp>
    </p:spTree>
    <p:extLst>
      <p:ext uri="{BB962C8B-B14F-4D97-AF65-F5344CB8AC3E}">
        <p14:creationId xmlns:p14="http://schemas.microsoft.com/office/powerpoint/2010/main" val="8424832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更多信息</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10048173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学习推荐</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15487243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70819613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66487727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93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24053860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5763588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smtClean="0"/>
              <a:t>单击</a:t>
            </a:r>
            <a:r>
              <a:rPr lang="zh-CN" altLang="en-US" dirty="0"/>
              <a:t>此处编辑母版标题样式</a:t>
            </a:r>
          </a:p>
        </p:txBody>
      </p:sp>
    </p:spTree>
    <p:extLst>
      <p:ext uri="{BB962C8B-B14F-4D97-AF65-F5344CB8AC3E}">
        <p14:creationId xmlns:p14="http://schemas.microsoft.com/office/powerpoint/2010/main" val="273004868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5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577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smtClean="0">
                <a:solidFill>
                  <a:schemeClr val="tx1"/>
                </a:solidFill>
              </a:rPr>
              <a:t>Thank you.</a:t>
            </a:r>
            <a:endParaRPr lang="en-US" sz="4940" dirty="0">
              <a:solidFill>
                <a:schemeClr val="tx1"/>
              </a:solidFill>
            </a:endParaRPr>
          </a:p>
        </p:txBody>
      </p:sp>
    </p:spTree>
    <p:extLst>
      <p:ext uri="{BB962C8B-B14F-4D97-AF65-F5344CB8AC3E}">
        <p14:creationId xmlns:p14="http://schemas.microsoft.com/office/powerpoint/2010/main" val="3026210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nvPr>
        </p:nvGraphicFramePr>
        <p:xfrm>
          <a:off x="1007140" y="1398424"/>
          <a:ext cx="10194260" cy="1082675"/>
        </p:xfrm>
        <a:graphic>
          <a:graphicData uri="http://schemas.openxmlformats.org/drawingml/2006/table">
            <a:tbl>
              <a:tblPr/>
              <a:tblGrid>
                <a:gridCol w="3119031">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084624">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4" name="Group 21"/>
          <p:cNvGraphicFramePr>
            <a:graphicFrameLocks noGrp="1"/>
          </p:cNvGraphicFramePr>
          <p:nvPr userDrawn="1">
            <p:extLst/>
          </p:nvPr>
        </p:nvGraphicFramePr>
        <p:xfrm>
          <a:off x="1007140" y="2920836"/>
          <a:ext cx="10177327" cy="3038475"/>
        </p:xfrm>
        <a:graphic>
          <a:graphicData uri="http://schemas.openxmlformats.org/drawingml/2006/table">
            <a:tbl>
              <a:tblPr/>
              <a:tblGrid>
                <a:gridCol w="3119030">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067692">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28351821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a:t>
            </a:r>
            <a:r>
              <a:rPr lang="zh-CN" altLang="en-US" dirty="0" smtClean="0"/>
              <a:t>级</a:t>
            </a:r>
            <a:endParaRPr lang="zh-CN" altLang="en-US" dirty="0"/>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前言</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275893882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smtClean="0"/>
              <a:t>学完本课程后，您将能够：</a:t>
            </a:r>
            <a:endParaRPr lang="en-US" altLang="zh-CN"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8408418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28013580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a:p>
            <a:pPr eaLnBrk="1" hangingPunct="1"/>
            <a:endParaRPr lang="en-US" altLang="zh-CN" dirty="0"/>
          </a:p>
        </p:txBody>
      </p:sp>
      <p:cxnSp>
        <p:nvCxnSpPr>
          <p:cNvPr id="14"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smtClean="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20193920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smtClean="0"/>
          </a:p>
          <a:p>
            <a:pPr lvl="1"/>
            <a:endParaRPr lang="en-US" altLang="zh-CN" dirty="0" smtClean="0"/>
          </a:p>
        </p:txBody>
      </p:sp>
      <p:cxnSp>
        <p:nvCxnSpPr>
          <p:cNvPr id="24"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xmlns=""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思考题</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18964450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smtClean="0"/>
              <a:t>此版式用于每一节的小结</a:t>
            </a:r>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本节小结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398935700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smtClean="0">
                <a:solidFill>
                  <a:srgbClr val="404040"/>
                </a:solidFill>
                <a:latin typeface="Huawei Sans" panose="020C0503030203020204" pitchFamily="34" charset="0"/>
                <a:ea typeface="方正兰亭黑简体" panose="02000000000000000000" pitchFamily="2" charset="-122"/>
                <a:cs typeface="Microsoft YaHei" charset="-122"/>
              </a:rPr>
              <a:t>本章总结</a:t>
            </a:r>
            <a:endPar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endParaRPr>
          </a:p>
        </p:txBody>
      </p:sp>
    </p:spTree>
    <p:extLst>
      <p:ext uri="{BB962C8B-B14F-4D97-AF65-F5344CB8AC3E}">
        <p14:creationId xmlns:p14="http://schemas.microsoft.com/office/powerpoint/2010/main" val="13393102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3797911110"/>
      </p:ext>
    </p:extLst>
  </p:cSld>
  <p:clrMap bg1="lt1" tx1="dk1" bg2="lt2" tx2="dk2" accent1="accent1" accent2="accent2" accent3="accent3" accent4="accent4" accent5="accent5" accent6="accent6" hlink="hlink" folHlink="folHlink"/>
  <p:sldLayoutIdLst>
    <p:sldLayoutId id="2147483728"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48">
          <p15:clr>
            <a:srgbClr val="F26B43"/>
          </p15:clr>
        </p15:guide>
        <p15:guide id="2" pos="574">
          <p15:clr>
            <a:srgbClr val="F26B43"/>
          </p15:clr>
        </p15:guide>
        <p15:guide id="3" orient="horz" pos="572">
          <p15:clr>
            <a:srgbClr val="F26B43"/>
          </p15:clr>
        </p15:guide>
        <p15:guide id="4" orient="horz" pos="123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195980533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53" r:id="rId11"/>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42">
          <p15:clr>
            <a:srgbClr val="F26B43"/>
          </p15:clr>
        </p15:guide>
        <p15:guide id="2" pos="7038">
          <p15:clr>
            <a:srgbClr val="F26B43"/>
          </p15:clr>
        </p15:guide>
        <p15:guide id="3" orient="horz" pos="2341">
          <p15:clr>
            <a:srgbClr val="F26B43"/>
          </p15:clr>
        </p15:guide>
        <p15:guide id="4" orient="horz" pos="3906">
          <p15:clr>
            <a:srgbClr val="F26B43"/>
          </p15:clr>
        </p15:guide>
        <p15:guide id="5" orient="horz" pos="1162">
          <p15:clr>
            <a:srgbClr val="F26B43"/>
          </p15:clr>
        </p15:guide>
        <p15:guide id="6" pos="3840">
          <p15:clr>
            <a:srgbClr val="F26B43"/>
          </p15:clr>
        </p15:guide>
        <p15:guide id="7" orient="horz" pos="731">
          <p15:clr>
            <a:srgbClr val="F26B43"/>
          </p15:clr>
        </p15:guide>
        <p15:guide id="8" orient="horz" pos="8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305809419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Lst>
  <p:timing>
    <p:tnLst>
      <p:par>
        <p:cTn id="1" dur="indefinite" restart="never" nodeType="tmRoot"/>
      </p:par>
    </p:tnLst>
  </p:timing>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19">
          <p15:clr>
            <a:srgbClr val="F26B43"/>
          </p15:clr>
        </p15:guide>
        <p15:guide id="2" orient="horz" pos="278">
          <p15:clr>
            <a:srgbClr val="F26B43"/>
          </p15:clr>
        </p15:guide>
        <p15:guide id="3" orient="horz" pos="3906">
          <p15:clr>
            <a:srgbClr val="F26B43"/>
          </p15:clr>
        </p15:guide>
        <p15:guide id="4" pos="3840">
          <p15:clr>
            <a:srgbClr val="F26B43"/>
          </p15:clr>
        </p15:guide>
        <p15:guide id="5" pos="461">
          <p15:clr>
            <a:srgbClr val="F26B43"/>
          </p15:clr>
        </p15:guide>
        <p15:guide id="6"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smtClean="0">
                <a:solidFill>
                  <a:srgbClr val="1D1D1B"/>
                </a:solidFill>
                <a:latin typeface="+mj-lt"/>
              </a:rPr>
              <a:t>Copyright©2022 </a:t>
            </a:r>
            <a:r>
              <a:rPr kumimoji="1" lang="en-US" altLang="zh-CN" sz="850" b="1" baseline="0" dirty="0">
                <a:solidFill>
                  <a:srgbClr val="1D1D1B"/>
                </a:solidFill>
                <a:latin typeface="+mj-lt"/>
              </a:rPr>
              <a:t>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779" dirty="0">
                <a:solidFill>
                  <a:srgbClr val="1D1D1B"/>
                </a:solidFill>
                <a:latin typeface="+mn-lt"/>
              </a:rPr>
              <a:t/>
            </a: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r>
              <a:rPr kumimoji="1" lang="en-US" altLang="zh-CN" sz="1300" dirty="0">
                <a:solidFill>
                  <a:srgbClr val="1D1D1B"/>
                </a:solidFill>
                <a:latin typeface="Microsoft YaHei" charset="-122"/>
                <a:ea typeface="Microsoft YaHei" charset="-122"/>
                <a:cs typeface="Microsoft YaHei" charset="-122"/>
              </a:rPr>
              <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3436509541"/>
      </p:ext>
    </p:extLst>
  </p:cSld>
  <p:clrMap bg1="lt1" tx1="dk1" bg2="lt2" tx2="dk2" accent1="accent1" accent2="accent2" accent3="accent3" accent4="accent4" accent5="accent5" accent6="accent6" hlink="hlink" folHlink="folHlink"/>
  <p:sldLayoutIdLst>
    <p:sldLayoutId id="2147483752" r:id="rId1"/>
  </p:sldLayoutIdLst>
  <p:timing>
    <p:tnLst>
      <p:par>
        <p:cTn id="1" dur="indefinite" restart="never" nodeType="tmRoot"/>
      </p:par>
    </p:tnLst>
  </p:timing>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61">
          <p15:clr>
            <a:srgbClr val="F26B43"/>
          </p15:clr>
        </p15:guide>
        <p15:guide id="4" pos="71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customXml" Target="../../customXml/item9.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customXml" Target="../../customXml/item6.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21.tmp"/><Relationship Id="rId3" Type="http://schemas.openxmlformats.org/officeDocument/2006/relationships/image" Target="../media/image16.png"/><Relationship Id="rId7" Type="http://schemas.openxmlformats.org/officeDocument/2006/relationships/image" Target="../media/image20.tmp"/><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19.tmp"/><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8" Type="http://schemas.openxmlformats.org/officeDocument/2006/relationships/image" Target="../media/image24.tmp"/><Relationship Id="rId3" Type="http://schemas.openxmlformats.org/officeDocument/2006/relationships/hyperlink" Target="https://opengauss.org/zh/" TargetMode="External"/><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hyperlink" Target="http://learning.huawei.com/cn/" TargetMode="External"/><Relationship Id="rId4" Type="http://schemas.openxmlformats.org/officeDocument/2006/relationships/hyperlink" Target="http://support.huawei.com/enterprise/" TargetMode="External"/><Relationship Id="rId9" Type="http://schemas.openxmlformats.org/officeDocument/2006/relationships/image" Target="../media/image25.tmp"/></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44.xml"/><Relationship Id="rId3" Type="http://schemas.openxmlformats.org/officeDocument/2006/relationships/video" Target="NULL" TargetMode="External"/><Relationship Id="rId7" Type="http://schemas.openxmlformats.org/officeDocument/2006/relationships/slideLayout" Target="../slideLayouts/slideLayout18.xml"/><Relationship Id="rId2" Type="http://schemas.openxmlformats.org/officeDocument/2006/relationships/tags" Target="../tags/tag6.xml"/><Relationship Id="rId1" Type="http://schemas.openxmlformats.org/officeDocument/2006/relationships/customXml" Target="../../customXml/item4.xml"/><Relationship Id="rId6" Type="http://schemas.microsoft.com/office/2007/relationships/media" Target="../media/media1.mp4"/><Relationship Id="rId5" Type="http://schemas.openxmlformats.org/officeDocument/2006/relationships/tags" Target="../tags/tag7.xml"/><Relationship Id="rId4" Type="http://schemas.openxmlformats.org/officeDocument/2006/relationships/customXml" Target="../../customXml/item1.xml"/><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xml"/><Relationship Id="rId1" Type="http://schemas.openxmlformats.org/officeDocument/2006/relationships/customXml" Target="../../customXml/item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customXml" Target="../../customXml/item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customXml" Target="../../customXml/item5.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err="1">
                <a:sym typeface="Huawei Sans" panose="020C0503030203020204" pitchFamily="34" charset="0"/>
              </a:rPr>
              <a:t>openGauss</a:t>
            </a:r>
            <a:r>
              <a:rPr lang="zh-CN" altLang="en-US" b="1" dirty="0">
                <a:sym typeface="Huawei Sans" panose="020C0503030203020204" pitchFamily="34" charset="0"/>
              </a:rPr>
              <a:t>存储引擎实现</a:t>
            </a:r>
            <a:endParaRPr lang="zh-CN" altLang="en-US" dirty="0">
              <a:sym typeface="Huawei Sans" panose="020C0503030203020204" pitchFamily="34" charset="0"/>
            </a:endParaRPr>
          </a:p>
        </p:txBody>
      </p:sp>
    </p:spTree>
    <p:extLst>
      <p:ext uri="{BB962C8B-B14F-4D97-AF65-F5344CB8AC3E}">
        <p14:creationId xmlns:p14="http://schemas.microsoft.com/office/powerpoint/2010/main" val="608907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955987" y="1158568"/>
            <a:ext cx="9446939" cy="5007037"/>
            <a:chOff x="927412" y="1274956"/>
            <a:chExt cx="9446939" cy="5007037"/>
          </a:xfrm>
        </p:grpSpPr>
        <p:sp>
          <p:nvSpPr>
            <p:cNvPr id="9" name="圆柱形 8"/>
            <p:cNvSpPr/>
            <p:nvPr/>
          </p:nvSpPr>
          <p:spPr>
            <a:xfrm>
              <a:off x="4516243" y="5624071"/>
              <a:ext cx="2018371" cy="657922"/>
            </a:xfrm>
            <a:prstGeom prst="can">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磁盘</a:t>
              </a:r>
            </a:p>
          </p:txBody>
        </p:sp>
        <p:grpSp>
          <p:nvGrpSpPr>
            <p:cNvPr id="20" name="组合 19"/>
            <p:cNvGrpSpPr/>
            <p:nvPr/>
          </p:nvGrpSpPr>
          <p:grpSpPr>
            <a:xfrm>
              <a:off x="927412" y="1274956"/>
              <a:ext cx="9446939" cy="4884373"/>
              <a:chOff x="927412" y="1274956"/>
              <a:chExt cx="9446939" cy="4884373"/>
            </a:xfrm>
          </p:grpSpPr>
          <p:sp>
            <p:nvSpPr>
              <p:cNvPr id="3" name="圆角矩形 2"/>
              <p:cNvSpPr/>
              <p:nvPr/>
            </p:nvSpPr>
            <p:spPr>
              <a:xfrm>
                <a:off x="4215161" y="2895600"/>
                <a:ext cx="2620536" cy="4125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缓冲区管理器</a:t>
                </a:r>
              </a:p>
            </p:txBody>
          </p:sp>
          <p:sp>
            <p:nvSpPr>
              <p:cNvPr id="4" name="圆角矩形 3"/>
              <p:cNvSpPr/>
              <p:nvPr/>
            </p:nvSpPr>
            <p:spPr>
              <a:xfrm>
                <a:off x="4248615" y="1274956"/>
                <a:ext cx="2587082" cy="4125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查询执行</a:t>
                </a:r>
              </a:p>
            </p:txBody>
          </p:sp>
          <p:sp>
            <p:nvSpPr>
              <p:cNvPr id="5" name="圆角矩形 4"/>
              <p:cNvSpPr/>
              <p:nvPr/>
            </p:nvSpPr>
            <p:spPr>
              <a:xfrm>
                <a:off x="4215162" y="2083418"/>
                <a:ext cx="2620536" cy="4125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Heap&amp;Index</a:t>
                </a:r>
                <a:r>
                  <a:rPr lang="en-US" altLang="zh-CN"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Access</a:t>
                </a:r>
                <a:endPar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4215161" y="3720790"/>
                <a:ext cx="2620536" cy="4125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存储管理器</a:t>
                </a:r>
              </a:p>
            </p:txBody>
          </p:sp>
          <p:sp>
            <p:nvSpPr>
              <p:cNvPr id="8" name="圆角矩形 7"/>
              <p:cNvSpPr/>
              <p:nvPr/>
            </p:nvSpPr>
            <p:spPr>
              <a:xfrm>
                <a:off x="4215161" y="4555271"/>
                <a:ext cx="2620536" cy="4125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文件管理器</a:t>
                </a:r>
              </a:p>
            </p:txBody>
          </p:sp>
          <p:sp>
            <p:nvSpPr>
              <p:cNvPr id="10" name="圆角矩形 9"/>
              <p:cNvSpPr/>
              <p:nvPr/>
            </p:nvSpPr>
            <p:spPr>
              <a:xfrm>
                <a:off x="927412" y="2098287"/>
                <a:ext cx="2620536" cy="38843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事务管理器</a:t>
                </a:r>
              </a:p>
            </p:txBody>
          </p:sp>
          <p:sp>
            <p:nvSpPr>
              <p:cNvPr id="11" name="圆角矩形 10"/>
              <p:cNvSpPr/>
              <p:nvPr/>
            </p:nvSpPr>
            <p:spPr>
              <a:xfrm>
                <a:off x="934845" y="2875154"/>
                <a:ext cx="2620536" cy="4125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锁管理器</a:t>
                </a:r>
              </a:p>
            </p:txBody>
          </p:sp>
          <p:sp>
            <p:nvSpPr>
              <p:cNvPr id="12" name="圆角矩形 11"/>
              <p:cNvSpPr/>
              <p:nvPr/>
            </p:nvSpPr>
            <p:spPr>
              <a:xfrm>
                <a:off x="7597698" y="1809386"/>
                <a:ext cx="2620536" cy="4125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Catalog</a:t>
                </a: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数据字典</a:t>
                </a:r>
              </a:p>
            </p:txBody>
          </p:sp>
          <p:sp>
            <p:nvSpPr>
              <p:cNvPr id="14" name="圆角矩形 13"/>
              <p:cNvSpPr/>
              <p:nvPr/>
            </p:nvSpPr>
            <p:spPr>
              <a:xfrm>
                <a:off x="7597698" y="2932769"/>
                <a:ext cx="2620536" cy="4125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日志管理器</a:t>
                </a:r>
              </a:p>
            </p:txBody>
          </p:sp>
          <p:sp>
            <p:nvSpPr>
              <p:cNvPr id="15" name="圆角矩形 14"/>
              <p:cNvSpPr/>
              <p:nvPr/>
            </p:nvSpPr>
            <p:spPr>
              <a:xfrm>
                <a:off x="7753815" y="5746734"/>
                <a:ext cx="2620536" cy="41259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Redo</a:t>
                </a:r>
                <a:r>
                  <a:rPr lang="zh-CN" altLang="en-US" sz="16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日志文件</a:t>
                </a:r>
              </a:p>
            </p:txBody>
          </p:sp>
          <p:cxnSp>
            <p:nvCxnSpPr>
              <p:cNvPr id="19" name="直接箭头连接符 18"/>
              <p:cNvCxnSpPr/>
              <p:nvPr/>
            </p:nvCxnSpPr>
            <p:spPr>
              <a:xfrm>
                <a:off x="5531004" y="1687551"/>
                <a:ext cx="0" cy="3921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525428" y="2494157"/>
                <a:ext cx="0" cy="3921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525428" y="3308195"/>
                <a:ext cx="0" cy="3921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525428" y="4144536"/>
                <a:ext cx="0" cy="3921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5904572" y="2494157"/>
                <a:ext cx="1693126" cy="43861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0" idx="3"/>
                <a:endCxn id="5" idx="1"/>
              </p:cNvCxnSpPr>
              <p:nvPr/>
            </p:nvCxnSpPr>
            <p:spPr>
              <a:xfrm flipV="1">
                <a:off x="3547948" y="2289716"/>
                <a:ext cx="667214" cy="278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3547948" y="2494157"/>
                <a:ext cx="700667" cy="41445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9" idx="1"/>
              </p:cNvCxnSpPr>
              <p:nvPr/>
            </p:nvCxnSpPr>
            <p:spPr>
              <a:xfrm>
                <a:off x="5525428" y="4932696"/>
                <a:ext cx="1" cy="69137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907966" y="3327779"/>
                <a:ext cx="0" cy="243654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5" idx="1"/>
                <a:endCxn id="9" idx="4"/>
              </p:cNvCxnSpPr>
              <p:nvPr/>
            </p:nvCxnSpPr>
            <p:spPr>
              <a:xfrm flipH="1">
                <a:off x="6534614" y="5953032"/>
                <a:ext cx="1219201"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16" name="标题 15"/>
          <p:cNvSpPr>
            <a:spLocks noGrp="1"/>
          </p:cNvSpPr>
          <p:nvPr>
            <p:ph type="title"/>
          </p:nvPr>
        </p:nvSpPr>
        <p:spPr>
          <a:xfrm>
            <a:off x="731837" y="496229"/>
            <a:ext cx="10728325" cy="485982"/>
          </a:xfrm>
        </p:spPr>
        <p:txBody>
          <a:bodyPr>
            <a:normAutofit fontScale="90000"/>
          </a:bodyPr>
          <a:lstStyle/>
          <a:p>
            <a:r>
              <a:rPr lang="en-US" altLang="zh-CN" sz="3600" dirty="0" err="1">
                <a:sym typeface="Huawei Sans" panose="020C0503030203020204" pitchFamily="34" charset="0"/>
              </a:rPr>
              <a:t>openGauss</a:t>
            </a:r>
            <a:r>
              <a:rPr lang="zh-CN" altLang="en-US" sz="3600" dirty="0">
                <a:sym typeface="Huawei Sans" panose="020C0503030203020204" pitchFamily="34" charset="0"/>
              </a:rPr>
              <a:t>存储</a:t>
            </a:r>
            <a:r>
              <a:rPr lang="zh-CN" altLang="en-US" sz="3600" dirty="0" smtClean="0">
                <a:sym typeface="Huawei Sans" panose="020C0503030203020204" pitchFamily="34" charset="0"/>
              </a:rPr>
              <a:t>引擎（</a:t>
            </a:r>
            <a:r>
              <a:rPr lang="en-US" altLang="zh-CN" sz="3600" dirty="0" smtClean="0">
                <a:sym typeface="Huawei Sans" panose="020C0503030203020204" pitchFamily="34" charset="0"/>
              </a:rPr>
              <a:t>3</a:t>
            </a:r>
            <a:r>
              <a:rPr lang="zh-CN" altLang="en-US" sz="3600" dirty="0" smtClean="0">
                <a:sym typeface="Huawei Sans" panose="020C0503030203020204" pitchFamily="34" charset="0"/>
              </a:rPr>
              <a:t>）</a:t>
            </a:r>
            <a:r>
              <a:rPr lang="zh-CN" altLang="en-US" dirty="0">
                <a:sym typeface="Huawei Sans" panose="020C0503030203020204" pitchFamily="34" charset="0"/>
              </a:rPr>
              <a:t/>
            </a:r>
            <a:br>
              <a:rPr lang="zh-CN" altLang="en-US" dirty="0">
                <a:sym typeface="Huawei Sans" panose="020C0503030203020204" pitchFamily="34" charset="0"/>
              </a:rPr>
            </a:br>
            <a:endParaRPr lang="zh-CN" altLang="en-US" dirty="0">
              <a:sym typeface="Huawei Sans" panose="020C0503030203020204" pitchFamily="34" charset="0"/>
            </a:endParaRPr>
          </a:p>
        </p:txBody>
      </p:sp>
    </p:spTree>
    <p:extLst>
      <p:ext uri="{BB962C8B-B14F-4D97-AF65-F5344CB8AC3E}">
        <p14:creationId xmlns:p14="http://schemas.microsoft.com/office/powerpoint/2010/main" val="1382247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smtClean="0">
                <a:solidFill>
                  <a:srgbClr val="8F8F8F"/>
                </a:solidFill>
                <a:sym typeface="Huawei Sans" panose="020C0503030203020204" pitchFamily="34" charset="0"/>
              </a:rPr>
              <a:t>openGauss</a:t>
            </a:r>
            <a:r>
              <a:rPr lang="zh-CN" altLang="en-US" dirty="0" smtClean="0">
                <a:solidFill>
                  <a:srgbClr val="8F8F8F"/>
                </a:solidFill>
                <a:sym typeface="Huawei Sans" panose="020C0503030203020204" pitchFamily="34" charset="0"/>
              </a:rPr>
              <a:t>存储</a:t>
            </a:r>
            <a:r>
              <a:rPr lang="zh-CN" altLang="en-US" dirty="0">
                <a:solidFill>
                  <a:srgbClr val="8F8F8F"/>
                </a:solidFill>
                <a:sym typeface="Huawei Sans" panose="020C0503030203020204" pitchFamily="34" charset="0"/>
              </a:rPr>
              <a:t>引擎概览</a:t>
            </a:r>
            <a:endParaRPr lang="en-US" altLang="zh-CN" dirty="0">
              <a:solidFill>
                <a:srgbClr val="8F8F8F"/>
              </a:solidFill>
              <a:sym typeface="Huawei Sans" panose="020C0503030203020204" pitchFamily="34" charset="0"/>
            </a:endParaRPr>
          </a:p>
          <a:p>
            <a:r>
              <a:rPr lang="en-US" altLang="zh-CN" b="1" dirty="0" err="1" smtClean="0">
                <a:sym typeface="Huawei Sans" panose="020C0503030203020204" pitchFamily="34" charset="0"/>
              </a:rPr>
              <a:t>openGauss</a:t>
            </a:r>
            <a:r>
              <a:rPr lang="zh-CN" altLang="en-US" b="1" dirty="0" smtClean="0">
                <a:sym typeface="Huawei Sans" panose="020C0503030203020204" pitchFamily="34" charset="0"/>
              </a:rPr>
              <a:t>行存储引擎</a:t>
            </a:r>
            <a:endParaRPr lang="en-US" altLang="zh-CN" b="1" dirty="0" smtClean="0">
              <a:sym typeface="Huawei Sans" panose="020C0503030203020204" pitchFamily="34" charset="0"/>
            </a:endParaRPr>
          </a:p>
        </p:txBody>
      </p:sp>
    </p:spTree>
    <p:extLst>
      <p:ext uri="{BB962C8B-B14F-4D97-AF65-F5344CB8AC3E}">
        <p14:creationId xmlns:p14="http://schemas.microsoft.com/office/powerpoint/2010/main" val="23800101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zh-CN" smtClean="0">
                <a:sym typeface="Huawei Sans" panose="020C0503030203020204" pitchFamily="34" charset="0"/>
              </a:rPr>
              <a:t>行存储的基本模型</a:t>
            </a:r>
            <a:r>
              <a:rPr lang="zh-CN" altLang="en-US" smtClean="0">
                <a:sym typeface="Huawei Sans" panose="020C0503030203020204" pitchFamily="34" charset="0"/>
              </a:rPr>
              <a:t/>
            </a:r>
            <a:br>
              <a:rPr lang="zh-CN" altLang="en-US" smtClean="0">
                <a:sym typeface="Huawei Sans" panose="020C0503030203020204" pitchFamily="34" charset="0"/>
              </a:rPr>
            </a:br>
            <a:endParaRPr lang="zh-CN" altLang="en-US" dirty="0">
              <a:sym typeface="Huawei Sans" panose="020C0503030203020204" pitchFamily="34" charset="0"/>
            </a:endParaRPr>
          </a:p>
        </p:txBody>
      </p:sp>
      <p:sp>
        <p:nvSpPr>
          <p:cNvPr id="5" name="文本占位符 4"/>
          <p:cNvSpPr>
            <a:spLocks noGrp="1"/>
          </p:cNvSpPr>
          <p:nvPr>
            <p:ph type="body" sz="quarter" idx="10"/>
          </p:nvPr>
        </p:nvSpPr>
        <p:spPr/>
        <p:txBody>
          <a:bodyPr/>
          <a:lstStyle/>
          <a:p>
            <a:r>
              <a:rPr lang="zh-CN" altLang="zh-CN" dirty="0" smtClean="0">
                <a:sym typeface="Huawei Sans" panose="020C0503030203020204" pitchFamily="34" charset="0"/>
              </a:rPr>
              <a:t>行存储的</a:t>
            </a:r>
            <a:r>
              <a:rPr lang="en-US" altLang="zh-CN" dirty="0" smtClean="0">
                <a:sym typeface="Huawei Sans" panose="020C0503030203020204" pitchFamily="34" charset="0"/>
              </a:rPr>
              <a:t>Tuple</a:t>
            </a:r>
            <a:r>
              <a:rPr lang="zh-CN" altLang="zh-CN" dirty="0" smtClean="0">
                <a:sym typeface="Huawei Sans" panose="020C0503030203020204" pitchFamily="34" charset="0"/>
              </a:rPr>
              <a:t>结构以及页面组织，是行存储</a:t>
            </a:r>
            <a:r>
              <a:rPr lang="en-US" altLang="zh-CN" dirty="0" smtClean="0">
                <a:sym typeface="Huawei Sans" panose="020C0503030203020204" pitchFamily="34" charset="0"/>
              </a:rPr>
              <a:t>DML</a:t>
            </a:r>
            <a:r>
              <a:rPr lang="zh-CN" altLang="zh-CN" dirty="0" smtClean="0">
                <a:sym typeface="Huawei Sans" panose="020C0503030203020204" pitchFamily="34" charset="0"/>
              </a:rPr>
              <a:t>实现、可见性判断以及行存各种功能与管理机制的基石</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r>
              <a:rPr lang="zh-CN" altLang="zh-CN" dirty="0" smtClean="0">
                <a:sym typeface="Huawei Sans" panose="020C0503030203020204" pitchFamily="34" charset="0"/>
              </a:rPr>
              <a:t>行存储是基于磁盘的存储引擎，在存储格式的设计中遵从段页式设计，存储结构需要以页面（</a:t>
            </a:r>
            <a:r>
              <a:rPr lang="en-US" altLang="zh-CN" dirty="0" smtClean="0">
                <a:sym typeface="Huawei Sans" panose="020C0503030203020204" pitchFamily="34" charset="0"/>
              </a:rPr>
              <a:t>page</a:t>
            </a:r>
            <a:r>
              <a:rPr lang="zh-CN" altLang="zh-CN" dirty="0" smtClean="0">
                <a:sym typeface="Huawei Sans" panose="020C0503030203020204" pitchFamily="34" charset="0"/>
              </a:rPr>
              <a:t>）作为单位</a:t>
            </a:r>
            <a:r>
              <a:rPr lang="en-US" altLang="zh-CN" dirty="0" smtClean="0">
                <a:sym typeface="Huawei Sans" panose="020C0503030203020204" pitchFamily="34" charset="0"/>
              </a:rPr>
              <a:t>(8k)</a:t>
            </a:r>
            <a:r>
              <a:rPr lang="zh-CN" altLang="en-US" dirty="0" smtClean="0">
                <a:sym typeface="Huawei Sans" panose="020C0503030203020204" pitchFamily="34" charset="0"/>
              </a:rPr>
              <a:t>。</a:t>
            </a:r>
          </a:p>
          <a:p>
            <a:pPr marL="0" indent="0">
              <a:buNone/>
            </a:pPr>
            <a:endParaRPr lang="zh-CN" altLang="en-US" dirty="0">
              <a:sym typeface="Huawei Sans" panose="020C0503030203020204" pitchFamily="34" charset="0"/>
            </a:endParaRPr>
          </a:p>
        </p:txBody>
      </p:sp>
    </p:spTree>
    <p:custDataLst>
      <p:custData r:id="rId1"/>
      <p:tags r:id="rId2"/>
    </p:custDataLst>
    <p:extLst>
      <p:ext uri="{BB962C8B-B14F-4D97-AF65-F5344CB8AC3E}">
        <p14:creationId xmlns:p14="http://schemas.microsoft.com/office/powerpoint/2010/main" val="163562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52740" y="1554100"/>
            <a:ext cx="1326004" cy="276999"/>
          </a:xfrm>
          <a:prstGeom prst="rect">
            <a:avLst/>
          </a:prstGeom>
        </p:spPr>
        <p:txBody>
          <a:bodyPr wrap="none">
            <a:spAutoFit/>
          </a:bodyPr>
          <a:lstStyle/>
          <a:p>
            <a:r>
              <a:rPr lang="en-US" altLang="zh-CN" sz="1200" kern="100" dirty="0">
                <a:latin typeface="Huawei Sans" panose="020C0503030203020204" pitchFamily="34" charset="0"/>
                <a:ea typeface="方正兰亭黑简体" panose="02000000000000000000" pitchFamily="2" charset="-122"/>
                <a:sym typeface="Huawei Sans" panose="020C0503030203020204" pitchFamily="34" charset="0"/>
              </a:rPr>
              <a:t>Heap</a:t>
            </a:r>
            <a:r>
              <a:rPr lang="zh-CN" altLang="zh-CN" sz="1200" kern="1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页面示意图</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754054" y="3496593"/>
            <a:ext cx="10706109" cy="21698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页面开头的位置为整个页面的头部信息</a:t>
            </a:r>
            <a:r>
              <a:rPr lang="zh-CN"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b="1" dirty="0" err="1"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HeapPageHeader</a:t>
            </a:r>
            <a:r>
              <a:rPr lang="zh-CN"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记录</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了这个页面的公用信息以及一些关键</a:t>
            </a:r>
            <a:r>
              <a:rPr lang="zh-CN"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标识</a:t>
            </a: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600" kern="1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en-US" altLang="zh-CN" sz="1600" b="1" kern="100" dirty="0" err="1"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line_pointer</a:t>
            </a:r>
            <a:r>
              <a:rPr lang="zh-CN" altLang="zh-CN" sz="1600" kern="1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被放置与</a:t>
            </a:r>
            <a:r>
              <a:rPr lang="en-US" altLang="zh-CN" sz="1600" kern="100" dirty="0">
                <a:latin typeface="Huawei Sans" panose="020C0503030203020204" pitchFamily="34" charset="0"/>
                <a:ea typeface="方正兰亭黑简体" panose="02000000000000000000" pitchFamily="2" charset="-122"/>
                <a:sym typeface="Huawei Sans" panose="020C0503030203020204" pitchFamily="34" charset="0"/>
              </a:rPr>
              <a:t>Header</a:t>
            </a:r>
            <a:r>
              <a:rPr lang="zh-CN" altLang="zh-CN" sz="1600" kern="1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后面，并向页面尾部扩展。</a:t>
            </a:r>
            <a:r>
              <a:rPr lang="en-US" altLang="zh-CN" sz="1600" kern="100" dirty="0" err="1">
                <a:latin typeface="Huawei Sans" panose="020C0503030203020204" pitchFamily="34" charset="0"/>
                <a:ea typeface="方正兰亭黑简体" panose="02000000000000000000" pitchFamily="2" charset="-122"/>
                <a:sym typeface="Huawei Sans" panose="020C0503030203020204" pitchFamily="34" charset="0"/>
              </a:rPr>
              <a:t>line_pointer</a:t>
            </a:r>
            <a:r>
              <a:rPr lang="zh-CN" altLang="zh-CN" sz="1600" kern="1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为指向</a:t>
            </a:r>
            <a:r>
              <a:rPr lang="en-US" altLang="zh-CN" sz="1600" kern="100" dirty="0">
                <a:latin typeface="Huawei Sans" panose="020C0503030203020204" pitchFamily="34" charset="0"/>
                <a:ea typeface="方正兰亭黑简体" panose="02000000000000000000" pitchFamily="2" charset="-122"/>
                <a:sym typeface="Huawei Sans" panose="020C0503030203020204" pitchFamily="34" charset="0"/>
              </a:rPr>
              <a:t>tuple</a:t>
            </a:r>
            <a:r>
              <a:rPr lang="zh-CN" altLang="zh-CN" sz="1600" kern="1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实际数据的一个</a:t>
            </a:r>
            <a:r>
              <a:rPr lang="zh-CN" altLang="zh-CN" sz="1600" kern="100" dirty="0" smtClean="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指针</a:t>
            </a:r>
            <a:r>
              <a:rPr lang="zh-CN" altLang="en-US" sz="1600" kern="100" dirty="0" smtClean="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a:t>
            </a:r>
            <a:endParaRPr lang="en-US" altLang="zh-CN" sz="1600" kern="100" dirty="0" smtClean="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a:p>
            <a:pPr marL="285750" indent="-285750">
              <a:lnSpc>
                <a:spcPct val="150000"/>
              </a:lnSpc>
              <a:buFont typeface="Arial" panose="020B0604020202020204" pitchFamily="34" charset="0"/>
              <a:buChar char="•"/>
            </a:pP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被</a:t>
            </a:r>
            <a:r>
              <a:rPr lang="en-US" altLang="zh-CN" sz="1600" dirty="0" err="1">
                <a:latin typeface="Huawei Sans" panose="020C0503030203020204" pitchFamily="34" charset="0"/>
                <a:ea typeface="方正兰亭黑简体" panose="02000000000000000000" pitchFamily="2" charset="-122"/>
                <a:sym typeface="Huawei Sans" panose="020C0503030203020204" pitchFamily="34" charset="0"/>
              </a:rPr>
              <a:t>line_pointer</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指向的行记录</a:t>
            </a:r>
            <a:r>
              <a:rPr lang="zh-CN"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本身</a:t>
            </a:r>
            <a:r>
              <a:rPr lang="en-US" altLang="zh-CN" sz="16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Tuple</a:t>
            </a:r>
            <a:r>
              <a:rPr lang="zh-CN"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则是从页面结尾开始向页面头部</a:t>
            </a:r>
            <a:r>
              <a:rPr lang="zh-CN"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延展</a:t>
            </a:r>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每个</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Tuple</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在系统中的唯一</a:t>
            </a:r>
            <a:r>
              <a:rPr lang="zh-CN"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标识</a:t>
            </a: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CTID</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，存储的是这一行所在的</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block number</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（即页面号）以及其对应的</a:t>
            </a:r>
            <a:r>
              <a:rPr lang="en-US" altLang="zh-CN" sz="1400" dirty="0" err="1">
                <a:latin typeface="Huawei Sans" panose="020C0503030203020204" pitchFamily="34" charset="0"/>
                <a:ea typeface="方正兰亭黑简体" panose="02000000000000000000" pitchFamily="2" charset="-122"/>
                <a:sym typeface="Huawei Sans" panose="020C0503030203020204" pitchFamily="34" charset="0"/>
              </a:rPr>
              <a:t>line_pointer</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offset</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（即这个页面中第几个</a:t>
            </a:r>
            <a:r>
              <a:rPr lang="en-US" altLang="zh-CN" sz="1400" dirty="0" err="1">
                <a:latin typeface="Huawei Sans" panose="020C0503030203020204" pitchFamily="34" charset="0"/>
                <a:ea typeface="方正兰亭黑简体" panose="02000000000000000000" pitchFamily="2" charset="-122"/>
                <a:sym typeface="Huawei Sans" panose="020C0503030203020204" pitchFamily="34" charset="0"/>
              </a:rPr>
              <a:t>line_pointer</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）。这样由一个系统内记录的</a:t>
            </a:r>
            <a:r>
              <a:rPr lang="en-US" altLang="zh-CN" sz="14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CTID</a:t>
            </a:r>
            <a:r>
              <a:rPr lang="zh-CN"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可以</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快速定位到这个</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Tuple</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400" dirty="0" err="1">
                <a:latin typeface="Huawei Sans" panose="020C0503030203020204" pitchFamily="34" charset="0"/>
                <a:ea typeface="方正兰亭黑简体" panose="02000000000000000000" pitchFamily="2" charset="-122"/>
                <a:sym typeface="Huawei Sans" panose="020C0503030203020204" pitchFamily="34" charset="0"/>
              </a:rPr>
              <a:t>line_pointer</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，也就可以</a:t>
            </a:r>
            <a:r>
              <a:rPr lang="zh-CN"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根</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据</a:t>
            </a: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line_pointer</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的指针快速定位到</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Tuple</a:t>
            </a:r>
            <a:r>
              <a:rPr lang="zh-CN" altLang="zh-CN" sz="1400" dirty="0">
                <a:latin typeface="Huawei Sans" panose="020C0503030203020204" pitchFamily="34" charset="0"/>
                <a:ea typeface="方正兰亭黑简体" panose="02000000000000000000" pitchFamily="2" charset="-122"/>
                <a:sym typeface="Huawei Sans" panose="020C0503030203020204" pitchFamily="34" charset="0"/>
              </a:rPr>
              <a:t>的实际</a:t>
            </a:r>
            <a:r>
              <a:rPr lang="zh-CN"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数据</a:t>
            </a:r>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a:xfrm>
            <a:off x="731837" y="462252"/>
            <a:ext cx="10728325" cy="485982"/>
          </a:xfrm>
        </p:spPr>
        <p:txBody>
          <a:bodyPr>
            <a:normAutofit fontScale="90000"/>
          </a:bodyPr>
          <a:lstStyle/>
          <a:p>
            <a:r>
              <a:rPr lang="zh-CN" altLang="zh-CN" sz="3600" dirty="0" smtClean="0">
                <a:sym typeface="Huawei Sans" panose="020C0503030203020204" pitchFamily="34" charset="0"/>
              </a:rPr>
              <a:t>页面组织结构</a:t>
            </a:r>
            <a:r>
              <a:rPr lang="zh-CN" altLang="en-US" dirty="0" smtClean="0">
                <a:sym typeface="Huawei Sans" panose="020C0503030203020204" pitchFamily="34" charset="0"/>
              </a:rPr>
              <a:t/>
            </a:r>
            <a:br>
              <a:rPr lang="zh-CN" altLang="en-US" dirty="0" smtClean="0">
                <a:sym typeface="Huawei Sans" panose="020C0503030203020204" pitchFamily="34" charset="0"/>
              </a:rPr>
            </a:br>
            <a:endParaRPr lang="zh-CN" altLang="en-US" dirty="0">
              <a:sym typeface="Huawei Sans" panose="020C050303020302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346030515"/>
              </p:ext>
            </p:extLst>
          </p:nvPr>
        </p:nvGraphicFramePr>
        <p:xfrm>
          <a:off x="2432742" y="1091952"/>
          <a:ext cx="8467870" cy="2325564"/>
        </p:xfrm>
        <a:graphic>
          <a:graphicData uri="http://schemas.openxmlformats.org/drawingml/2006/table">
            <a:tbl>
              <a:tblPr firstRow="1" bandRow="1">
                <a:tableStyleId>{5C22544A-7EE6-4342-B048-85BDC9FD1C3A}</a:tableStyleId>
              </a:tblPr>
              <a:tblGrid>
                <a:gridCol w="1301105"/>
                <a:gridCol w="130969"/>
                <a:gridCol w="1087510"/>
                <a:gridCol w="1477516"/>
                <a:gridCol w="1141717"/>
                <a:gridCol w="1180095"/>
                <a:gridCol w="1084152"/>
                <a:gridCol w="1064806"/>
              </a:tblGrid>
              <a:tr h="288911">
                <a:tc gridSpan="8">
                  <a:txBody>
                    <a:bodyPr/>
                    <a:lstStyle/>
                    <a:p>
                      <a:pPr algn="ctr"/>
                      <a:r>
                        <a:rPr lang="en-US" altLang="zh-CN" sz="1600" dirty="0" err="1" smtClean="0">
                          <a:solidFill>
                            <a:srgbClr val="00B0F0"/>
                          </a:solidFill>
                          <a:latin typeface="Huawei Sans" panose="020C0503030203020204" pitchFamily="34" charset="0"/>
                          <a:ea typeface="方正兰亭黑简体" panose="02000000000000000000" pitchFamily="2" charset="-122"/>
                          <a:sym typeface="Huawei Sans" panose="020C0503030203020204" pitchFamily="34" charset="0"/>
                        </a:rPr>
                        <a:t>HeapPageHeader</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dirty="0"/>
                    </a:p>
                  </a:txBody>
                  <a:tcPr>
                    <a:solidFill>
                      <a:schemeClr val="bg1"/>
                    </a:solidFill>
                  </a:tcPr>
                </a:tc>
                <a:tc hMerge="1">
                  <a:txBody>
                    <a:bodyPr/>
                    <a:lstStyle/>
                    <a:p>
                      <a:endParaRPr lang="zh-CN" altLang="en-US" dirty="0"/>
                    </a:p>
                  </a:txBody>
                  <a:tcPr>
                    <a:solidFill>
                      <a:schemeClr val="bg1"/>
                    </a:solidFill>
                  </a:tcPr>
                </a:tc>
                <a:tc hMerge="1">
                  <a:txBody>
                    <a:bodyPr/>
                    <a:lstStyle/>
                    <a:p>
                      <a:endParaRPr lang="zh-CN" altLang="en-US" dirty="0"/>
                    </a:p>
                  </a:txBody>
                  <a:tcPr>
                    <a:solidFill>
                      <a:schemeClr val="bg1"/>
                    </a:solidFill>
                  </a:tcPr>
                </a:tc>
                <a:tc hMerge="1">
                  <a:txBody>
                    <a:bodyPr/>
                    <a:lstStyle/>
                    <a:p>
                      <a:endParaRPr lang="zh-CN" altLang="en-US" dirty="0"/>
                    </a:p>
                  </a:txBody>
                  <a:tcPr>
                    <a:solidFill>
                      <a:schemeClr val="bg1"/>
                    </a:solidFill>
                  </a:tcPr>
                </a:tc>
                <a:tc hMerge="1">
                  <a:txBody>
                    <a:bodyPr/>
                    <a:lstStyle/>
                    <a:p>
                      <a:endParaRPr lang="zh-CN" altLang="en-US" dirty="0"/>
                    </a:p>
                  </a:txBody>
                  <a:tcPr>
                    <a:solidFill>
                      <a:schemeClr val="bg1"/>
                    </a:solidFill>
                  </a:tcPr>
                </a:tc>
                <a:tc hMerge="1">
                  <a:txBody>
                    <a:bodyPr/>
                    <a:lstStyle/>
                    <a:p>
                      <a:endParaRPr lang="zh-CN" altLang="en-US"/>
                    </a:p>
                  </a:txBody>
                  <a:tcPr/>
                </a:tc>
              </a:tr>
              <a:tr h="306312">
                <a:tc gridSpan="3">
                  <a:txBody>
                    <a:bodyPr/>
                    <a:lstStyle/>
                    <a:p>
                      <a:pPr marL="0" marR="0" lvl="0" indent="0" algn="ctr" defTabSz="914034" rtl="0" eaLnBrk="1" fontAlgn="auto" latinLnBrk="0" hangingPunct="1">
                        <a:lnSpc>
                          <a:spcPct val="150000"/>
                        </a:lnSpc>
                        <a:spcBef>
                          <a:spcPts val="0"/>
                        </a:spcBef>
                        <a:spcAft>
                          <a:spcPts val="0"/>
                        </a:spcAft>
                        <a:buClrTx/>
                        <a:buSzTx/>
                        <a:buFontTx/>
                        <a:buNone/>
                        <a:tabLst/>
                        <a:defRPr/>
                      </a:pPr>
                      <a:r>
                        <a:rPr lang="en-US" altLang="zh-CN" sz="13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pd_lsn</a:t>
                      </a:r>
                      <a:endParaRPr lang="zh-CN" altLang="en-US" sz="13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6C6E7"/>
                    </a:solidFill>
                  </a:tcPr>
                </a:tc>
                <a:tc hMerge="1">
                  <a:txBody>
                    <a:bodyPr/>
                    <a:lstStyle/>
                    <a:p>
                      <a:endParaRPr lang="zh-CN" altLang="en-US"/>
                    </a:p>
                  </a:txBody>
                  <a:tcPr/>
                </a:tc>
                <a:tc hMerge="1">
                  <a:txBody>
                    <a:bodyPr/>
                    <a:lstStyle/>
                    <a:p>
                      <a:endParaRPr lang="zh-CN" altLang="en-US" dirty="0"/>
                    </a:p>
                  </a:txBody>
                  <a:tcPr/>
                </a:tc>
                <a:tc gridSpan="2">
                  <a:txBody>
                    <a:bodyPr/>
                    <a:lstStyle/>
                    <a:p>
                      <a:pPr algn="ctr">
                        <a:lnSpc>
                          <a:spcPct val="150000"/>
                        </a:lnSpc>
                      </a:pPr>
                      <a:r>
                        <a:rPr lang="en-US" altLang="zh-CN" sz="13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pd_checksum</a:t>
                      </a:r>
                      <a:endParaRPr lang="zh-CN" altLang="en-US" sz="13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6C6E7"/>
                    </a:solidFill>
                  </a:tcPr>
                </a:tc>
                <a:tc hMerge="1">
                  <a:txBody>
                    <a:bodyPr/>
                    <a:lstStyle/>
                    <a:p>
                      <a:pPr algn="ctr"/>
                      <a:endParaRPr lang="zh-CN" altLang="en-US" sz="1200" dirty="0">
                        <a:solidFill>
                          <a:schemeClr val="tx1"/>
                        </a:solidFill>
                      </a:endParaRPr>
                    </a:p>
                  </a:txBody>
                  <a:tcPr/>
                </a:tc>
                <a:tc>
                  <a:txBody>
                    <a:bodyPr/>
                    <a:lstStyle/>
                    <a:p>
                      <a:pPr marL="0" marR="0" lvl="0" indent="0" algn="ctr" defTabSz="914034" rtl="0" eaLnBrk="1" fontAlgn="auto" latinLnBrk="0" hangingPunct="1">
                        <a:lnSpc>
                          <a:spcPct val="150000"/>
                        </a:lnSpc>
                        <a:spcBef>
                          <a:spcPts val="0"/>
                        </a:spcBef>
                        <a:spcAft>
                          <a:spcPts val="0"/>
                        </a:spcAft>
                        <a:buClrTx/>
                        <a:buSzTx/>
                        <a:buFontTx/>
                        <a:buNone/>
                        <a:tabLst/>
                        <a:defRPr/>
                      </a:pPr>
                      <a:r>
                        <a:rPr lang="en-US" altLang="zh-CN" sz="13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pd_flags</a:t>
                      </a:r>
                      <a:endParaRPr lang="zh-CN" altLang="en-US" sz="13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6C6E7"/>
                    </a:solidFill>
                  </a:tcPr>
                </a:tc>
                <a:tc>
                  <a:txBody>
                    <a:bodyPr/>
                    <a:lstStyle/>
                    <a:p>
                      <a:pPr marL="0" marR="0" lvl="0" indent="0" algn="ctr" defTabSz="914034" rtl="0" eaLnBrk="1" fontAlgn="auto" latinLnBrk="0" hangingPunct="1">
                        <a:lnSpc>
                          <a:spcPct val="150000"/>
                        </a:lnSpc>
                        <a:spcBef>
                          <a:spcPts val="0"/>
                        </a:spcBef>
                        <a:spcAft>
                          <a:spcPts val="0"/>
                        </a:spcAft>
                        <a:buClrTx/>
                        <a:buSzTx/>
                        <a:buFontTx/>
                        <a:buNone/>
                        <a:tabLst/>
                        <a:defRPr/>
                      </a:pPr>
                      <a:r>
                        <a:rPr lang="en-US" altLang="zh-CN" sz="13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pd_lower</a:t>
                      </a:r>
                      <a:endParaRPr lang="zh-CN" altLang="en-US" sz="13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6C6E7"/>
                    </a:solidFill>
                  </a:tcPr>
                </a:tc>
                <a:tc>
                  <a:txBody>
                    <a:bodyPr/>
                    <a:lstStyle/>
                    <a:p>
                      <a:pPr marL="0" marR="0" lvl="0" indent="0" algn="ctr" defTabSz="914034" rtl="0" eaLnBrk="1" fontAlgn="auto" latinLnBrk="0" hangingPunct="1">
                        <a:lnSpc>
                          <a:spcPct val="150000"/>
                        </a:lnSpc>
                        <a:spcBef>
                          <a:spcPts val="0"/>
                        </a:spcBef>
                        <a:spcAft>
                          <a:spcPts val="0"/>
                        </a:spcAft>
                        <a:buClrTx/>
                        <a:buSzTx/>
                        <a:buFontTx/>
                        <a:buNone/>
                        <a:tabLst/>
                        <a:defRPr/>
                      </a:pPr>
                      <a:r>
                        <a:rPr lang="en-US" altLang="zh-CN" sz="13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pd_upper</a:t>
                      </a:r>
                      <a:endParaRPr lang="zh-CN" altLang="en-US" sz="13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noFill/>
                      <a:prstDash val="solid"/>
                      <a:round/>
                      <a:headEnd type="none" w="med" len="med"/>
                      <a:tailEnd type="none" w="med" len="med"/>
                    </a:lnB>
                    <a:solidFill>
                      <a:srgbClr val="B6C6E7"/>
                    </a:solidFill>
                  </a:tcPr>
                </a:tc>
              </a:tr>
              <a:tr h="530108">
                <a:tc>
                  <a:txBody>
                    <a:bodyPr/>
                    <a:lstStyle/>
                    <a:p>
                      <a:pPr algn="ctr">
                        <a:lnSpc>
                          <a:spcPct val="150000"/>
                        </a:lnSpc>
                      </a:pP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pd_specia</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B6C6E7"/>
                    </a:solidFill>
                  </a:tcPr>
                </a:tc>
                <a:tc gridSpan="2">
                  <a:txBody>
                    <a:bodyPr/>
                    <a:lstStyle/>
                    <a:p>
                      <a:pPr marL="0" marR="0" lvl="0" indent="0" algn="ctr" defTabSz="914034" rtl="0" eaLnBrk="1" fontAlgn="auto" latinLnBrk="0" hangingPunct="1">
                        <a:lnSpc>
                          <a:spcPct val="150000"/>
                        </a:lnSpc>
                        <a:spcBef>
                          <a:spcPts val="0"/>
                        </a:spcBef>
                        <a:spcAft>
                          <a:spcPts val="0"/>
                        </a:spcAft>
                        <a:buClrTx/>
                        <a:buSzTx/>
                        <a:buFontTx/>
                        <a:buNone/>
                        <a:tabLst/>
                        <a:defRPr/>
                      </a:pP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pd_pagesize</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r>
                      <a:b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b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version </a:t>
                      </a:r>
                      <a:endPar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B6C6E7"/>
                    </a:solidFill>
                  </a:tcPr>
                </a:tc>
                <a:tc hMerge="1">
                  <a:txBody>
                    <a:bodyPr/>
                    <a:lstStyle/>
                    <a:p>
                      <a:pPr marL="0" marR="0" lvl="0" indent="0" algn="l" defTabSz="914034" rtl="0" eaLnBrk="1" fontAlgn="auto" latinLnBrk="0" hangingPunct="1">
                        <a:lnSpc>
                          <a:spcPct val="100000"/>
                        </a:lnSpc>
                        <a:spcBef>
                          <a:spcPts val="0"/>
                        </a:spcBef>
                        <a:spcAft>
                          <a:spcPts val="0"/>
                        </a:spcAft>
                        <a:buClrTx/>
                        <a:buSzTx/>
                        <a:buFontTx/>
                        <a:buNone/>
                        <a:tabLst/>
                        <a:defRPr/>
                      </a:pPr>
                      <a:endParaRPr lang="zh-CN" altLang="en-US" sz="1400" dirty="0" smtClean="0">
                        <a:solidFill>
                          <a:schemeClr val="tx1"/>
                        </a:solidFill>
                      </a:endParaRPr>
                    </a:p>
                  </a:txBody>
                  <a:tcPr/>
                </a:tc>
                <a:tc>
                  <a:txBody>
                    <a:bodyPr/>
                    <a:lstStyle/>
                    <a:p>
                      <a:pPr algn="ctr">
                        <a:lnSpc>
                          <a:spcPct val="150000"/>
                        </a:lnSpc>
                      </a:pP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pd_prune_xid</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noFill/>
                      <a:prstDash val="solid"/>
                      <a:round/>
                      <a:headEnd type="none" w="med" len="med"/>
                      <a:tailEnd type="none" w="med" len="med"/>
                    </a:lnB>
                    <a:solidFill>
                      <a:srgbClr val="B6C6E7"/>
                    </a:solidFill>
                  </a:tcPr>
                </a:tc>
                <a:tc>
                  <a:txBody>
                    <a:bodyPr/>
                    <a:lstStyle/>
                    <a:p>
                      <a:pPr marL="0" marR="0" lvl="0" indent="0" algn="ctr" defTabSz="914034" rtl="0" eaLnBrk="1" fontAlgn="auto" latinLnBrk="0" hangingPunct="1">
                        <a:lnSpc>
                          <a:spcPct val="150000"/>
                        </a:lnSpc>
                        <a:spcBef>
                          <a:spcPts val="0"/>
                        </a:spcBef>
                        <a:spcAft>
                          <a:spcPts val="0"/>
                        </a:spcAft>
                        <a:buClrTx/>
                        <a:buSzTx/>
                        <a:buFontTx/>
                        <a:buNone/>
                        <a:tabLst/>
                        <a:defRPr/>
                      </a:pP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pd_xid_base</a:t>
                      </a:r>
                      <a:endPar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noFill/>
                      <a:prstDash val="solid"/>
                      <a:round/>
                      <a:headEnd type="none" w="med" len="med"/>
                      <a:tailEnd type="none" w="med" len="med"/>
                    </a:lnB>
                    <a:solidFill>
                      <a:srgbClr val="B6C6E7"/>
                    </a:solidFill>
                  </a:tcPr>
                </a:tc>
                <a:tc>
                  <a:txBody>
                    <a:bodyPr/>
                    <a:lstStyle/>
                    <a:p>
                      <a:pPr marL="0" marR="0" lvl="0" indent="0" algn="ctr" defTabSz="914034" rtl="0" eaLnBrk="1" fontAlgn="auto" latinLnBrk="0" hangingPunct="1">
                        <a:lnSpc>
                          <a:spcPct val="150000"/>
                        </a:lnSpc>
                        <a:spcBef>
                          <a:spcPts val="0"/>
                        </a:spcBef>
                        <a:spcAft>
                          <a:spcPts val="0"/>
                        </a:spcAft>
                        <a:buClrTx/>
                        <a:buSzTx/>
                        <a:buFontTx/>
                        <a:buNone/>
                        <a:tabLst/>
                        <a:defRPr/>
                      </a:pP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pd_multi_base</a:t>
                      </a:r>
                      <a:endPar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noFill/>
                      <a:prstDash val="solid"/>
                      <a:round/>
                      <a:headEnd type="none" w="med" len="med"/>
                      <a:tailEnd type="none" w="med" len="med"/>
                    </a:lnB>
                    <a:solidFill>
                      <a:srgbClr val="B6C6E7"/>
                    </a:solidFill>
                  </a:tcPr>
                </a:tc>
                <a:tc gridSpan="2">
                  <a:txBody>
                    <a:bodyPr/>
                    <a:lstStyle/>
                    <a:p>
                      <a:pPr marL="0" marR="0" lvl="0" indent="0" algn="ctr" defTabSz="914034" rtl="0" eaLnBrk="1" fontAlgn="auto" latinLnBrk="0" hangingPunct="1">
                        <a:lnSpc>
                          <a:spcPct val="150000"/>
                        </a:lnSpc>
                        <a:spcBef>
                          <a:spcPts val="0"/>
                        </a:spcBef>
                        <a:spcAft>
                          <a:spcPts val="0"/>
                        </a:spcAft>
                        <a:buClrTx/>
                        <a:buSzTx/>
                        <a:buFontTx/>
                        <a:buNone/>
                        <a:tabLst/>
                        <a:defRPr/>
                      </a:pP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Line_pointer1</a:t>
                      </a:r>
                      <a:endParaRPr lang="zh-CN" altLang="en-US"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noFill/>
                      <a:prstDash val="solid"/>
                      <a:round/>
                      <a:headEnd type="none" w="med" len="med"/>
                      <a:tailEnd type="none" w="med" len="med"/>
                    </a:lnB>
                    <a:solidFill>
                      <a:srgbClr val="BEF2A6"/>
                    </a:solidFill>
                  </a:tcPr>
                </a:tc>
                <a:tc hMerge="1">
                  <a:txBody>
                    <a:bodyPr/>
                    <a:lstStyle/>
                    <a:p>
                      <a:endParaRPr lang="zh-CN" altLang="en-US"/>
                    </a:p>
                  </a:txBody>
                  <a:tcPr/>
                </a:tc>
              </a:tr>
              <a:tr h="288911">
                <a:tc gridSpan="3">
                  <a:txBody>
                    <a:bodyPr/>
                    <a:lstStyle/>
                    <a:p>
                      <a:pPr algn="ctr"/>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Line_pointer2</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75000"/>
                        </a:schemeClr>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noFill/>
                      <a:prstDash val="solid"/>
                      <a:round/>
                      <a:headEnd type="none" w="med" len="med"/>
                      <a:tailEnd type="none" w="med" len="med"/>
                    </a:lnB>
                    <a:solidFill>
                      <a:srgbClr val="BEF2A6"/>
                    </a:solidFill>
                  </a:tcPr>
                </a:tc>
                <a:tc hMerge="1">
                  <a:txBody>
                    <a:bodyPr/>
                    <a:lstStyle/>
                    <a:p>
                      <a:endParaRPr lang="zh-CN" altLang="en-US"/>
                    </a:p>
                  </a:txBody>
                  <a:tcPr/>
                </a:tc>
                <a:tc hMerge="1">
                  <a:txBody>
                    <a:bodyPr/>
                    <a:lstStyle/>
                    <a:p>
                      <a:endParaRPr lang="zh-CN" altLang="en-US" dirty="0"/>
                    </a:p>
                  </a:txBody>
                  <a:tcPr/>
                </a:tc>
                <a:tc>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gridSpan="2">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hMerge="1">
                  <a:txBody>
                    <a:bodyPr/>
                    <a:lstStyle/>
                    <a:p>
                      <a:endParaRPr lang="zh-CN" altLang="en-US"/>
                    </a:p>
                  </a:txBody>
                  <a:tcPr/>
                </a:tc>
              </a:tr>
              <a:tr h="288911">
                <a:tc gridSpan="2">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75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hMerge="1">
                  <a:txBody>
                    <a:bodyPr/>
                    <a:lstStyle/>
                    <a:p>
                      <a:endParaRPr lang="zh-CN" altLang="en-US"/>
                    </a:p>
                  </a:txBody>
                  <a:tcPr/>
                </a:tc>
                <a:tc>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gridSpan="2">
                  <a:txBody>
                    <a:bodyPr/>
                    <a:lstStyle/>
                    <a:p>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hMerge="1">
                  <a:txBody>
                    <a:bodyPr/>
                    <a:lstStyle/>
                    <a:p>
                      <a:endParaRPr lang="zh-CN" altLang="en-US"/>
                    </a:p>
                  </a:txBody>
                  <a:tcPr/>
                </a:tc>
              </a:tr>
              <a:tr h="288911">
                <a:tc gridSpan="4">
                  <a:txBody>
                    <a:bodyPr/>
                    <a:lstStyle/>
                    <a:p>
                      <a:pPr algn="ct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Tuple</a:t>
                      </a:r>
                      <a:r>
                        <a:rPr lang="en-US" altLang="zh-CN" sz="1600" baseline="0" dirty="0" smtClean="0">
                          <a:latin typeface="Huawei Sans" panose="020C0503030203020204" pitchFamily="34" charset="0"/>
                          <a:ea typeface="方正兰亭黑简体" panose="02000000000000000000" pitchFamily="2" charset="-122"/>
                          <a:sym typeface="Huawei Sans" panose="020C0503030203020204" pitchFamily="34" charset="0"/>
                        </a:rPr>
                        <a:t> 2</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12700" cap="flat" cmpd="sng" algn="ctr">
                      <a:solidFill>
                        <a:schemeClr val="bg1">
                          <a:lumMod val="75000"/>
                        </a:schemeClr>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0CECE"/>
                    </a:solidFill>
                  </a:tcPr>
                </a:tc>
                <a:tc hMerge="1">
                  <a:txBody>
                    <a:bodyPr/>
                    <a:lstStyle/>
                    <a:p>
                      <a:endParaRPr lang="zh-CN" altLang="en-US"/>
                    </a:p>
                  </a:txBody>
                  <a:tcPr/>
                </a:tc>
                <a:tc hMerge="1">
                  <a:txBody>
                    <a:bodyPr/>
                    <a:lstStyle/>
                    <a:p>
                      <a:endParaRPr lang="zh-CN" altLang="en-US" dirty="0"/>
                    </a:p>
                  </a:txBody>
                  <a:tcPr/>
                </a:tc>
                <a:tc hMerge="1">
                  <a:txBody>
                    <a:bodyPr/>
                    <a:lstStyle/>
                    <a:p>
                      <a:endParaRPr lang="zh-CN" altLang="en-US" dirty="0"/>
                    </a:p>
                  </a:txBody>
                  <a:tcPr/>
                </a:tc>
                <a:tc gridSpan="4">
                  <a:txBody>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lang="en-US"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Tuple</a:t>
                      </a:r>
                      <a:r>
                        <a:rPr lang="en-US" altLang="zh-CN" sz="1600" baseline="0" dirty="0" smtClean="0">
                          <a:latin typeface="Huawei Sans" panose="020C0503030203020204" pitchFamily="34" charset="0"/>
                          <a:ea typeface="方正兰亭黑简体" panose="02000000000000000000" pitchFamily="2" charset="-122"/>
                          <a:sym typeface="Huawei Sans" panose="020C0503030203020204" pitchFamily="34" charset="0"/>
                        </a:rPr>
                        <a:t> 1</a:t>
                      </a:r>
                      <a:endPar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marL="84066" marR="84066" marT="42032" marB="42032">
                    <a:lnL w="28575"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0CECE"/>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a:p>
                  </a:txBody>
                  <a:tcPr/>
                </a:tc>
              </a:tr>
            </a:tbl>
          </a:graphicData>
        </a:graphic>
      </p:graphicFrame>
      <p:cxnSp>
        <p:nvCxnSpPr>
          <p:cNvPr id="24" name="直接箭头连接符 23"/>
          <p:cNvCxnSpPr/>
          <p:nvPr/>
        </p:nvCxnSpPr>
        <p:spPr>
          <a:xfrm>
            <a:off x="3995699" y="2849418"/>
            <a:ext cx="387928" cy="240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8542786" y="2452254"/>
            <a:ext cx="997527" cy="637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custData r:id="rId1"/>
      <p:tags r:id="rId2"/>
    </p:custDataLst>
    <p:extLst>
      <p:ext uri="{BB962C8B-B14F-4D97-AF65-F5344CB8AC3E}">
        <p14:creationId xmlns:p14="http://schemas.microsoft.com/office/powerpoint/2010/main" val="3014040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sym typeface="Huawei Sans" panose="020C0503030203020204" pitchFamily="34" charset="0"/>
              </a:rPr>
              <a:t>页面组织结构</a:t>
            </a:r>
            <a:r>
              <a:rPr lang="zh-CN" altLang="en-US" dirty="0" smtClean="0">
                <a:sym typeface="Huawei Sans" panose="020C0503030203020204" pitchFamily="34" charset="0"/>
              </a:rPr>
              <a:t>（</a:t>
            </a:r>
            <a:r>
              <a:rPr lang="en-US" altLang="zh-CN" dirty="0" smtClean="0">
                <a:sym typeface="Huawei Sans" panose="020C0503030203020204" pitchFamily="34" charset="0"/>
              </a:rPr>
              <a:t>1</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zh-CN" sz="1800" dirty="0" smtClean="0">
                <a:sym typeface="Huawei Sans" panose="020C0503030203020204" pitchFamily="34" charset="0"/>
              </a:rPr>
              <a:t>页面头部的</a:t>
            </a:r>
            <a:r>
              <a:rPr lang="en-US" altLang="zh-CN" sz="1800" dirty="0" err="1" smtClean="0">
                <a:sym typeface="Huawei Sans" panose="020C0503030203020204" pitchFamily="34" charset="0"/>
              </a:rPr>
              <a:t>HeapPageHeader</a:t>
            </a:r>
            <a:r>
              <a:rPr lang="zh-CN" altLang="zh-CN" sz="1800" dirty="0" smtClean="0">
                <a:sym typeface="Huawei Sans" panose="020C0503030203020204" pitchFamily="34" charset="0"/>
              </a:rPr>
              <a:t>中储存了如下信息：</a:t>
            </a:r>
          </a:p>
          <a:p>
            <a:pPr lvl="1"/>
            <a:r>
              <a:rPr lang="en-US" altLang="zh-CN" sz="1400" dirty="0" err="1" smtClean="0">
                <a:sym typeface="Huawei Sans" panose="020C0503030203020204" pitchFamily="34" charset="0"/>
              </a:rPr>
              <a:t>Pd_lsn</a:t>
            </a:r>
            <a:r>
              <a:rPr lang="zh-CN" altLang="zh-CN" sz="1400" dirty="0" smtClean="0">
                <a:sym typeface="Huawei Sans" panose="020C0503030203020204" pitchFamily="34" charset="0"/>
              </a:rPr>
              <a:t>为最后一次改动此页面事务写下的</a:t>
            </a:r>
            <a:r>
              <a:rPr lang="en-US" altLang="zh-CN" sz="1400" dirty="0" smtClean="0">
                <a:sym typeface="Huawei Sans" panose="020C0503030203020204" pitchFamily="34" charset="0"/>
              </a:rPr>
              <a:t>WAL</a:t>
            </a:r>
            <a:r>
              <a:rPr lang="zh-CN" altLang="zh-CN" sz="1400" dirty="0" smtClean="0">
                <a:sym typeface="Huawei Sans" panose="020C0503030203020204" pitchFamily="34" charset="0"/>
              </a:rPr>
              <a:t>（系统中一般称为</a:t>
            </a:r>
            <a:r>
              <a:rPr lang="en-US" altLang="zh-CN" sz="1400" dirty="0" smtClean="0">
                <a:sym typeface="Huawei Sans" panose="020C0503030203020204" pitchFamily="34" charset="0"/>
              </a:rPr>
              <a:t>transaction log</a:t>
            </a:r>
            <a:r>
              <a:rPr lang="zh-CN" altLang="zh-CN" sz="1400" dirty="0" smtClean="0">
                <a:sym typeface="Huawei Sans" panose="020C0503030203020204" pitchFamily="34" charset="0"/>
              </a:rPr>
              <a:t>，简称</a:t>
            </a:r>
            <a:r>
              <a:rPr lang="en-US" altLang="zh-CN" sz="1400" dirty="0" err="1" smtClean="0">
                <a:sym typeface="Huawei Sans" panose="020C0503030203020204" pitchFamily="34" charset="0"/>
              </a:rPr>
              <a:t>xlog</a:t>
            </a:r>
            <a:r>
              <a:rPr lang="zh-CN" altLang="zh-CN" sz="1400" dirty="0" smtClean="0">
                <a:sym typeface="Huawei Sans" panose="020C0503030203020204" pitchFamily="34" charset="0"/>
              </a:rPr>
              <a:t>）的下一位，被</a:t>
            </a:r>
            <a:r>
              <a:rPr lang="en-US" altLang="zh-CN" sz="1400" dirty="0" err="1" smtClean="0">
                <a:sym typeface="Huawei Sans" panose="020C0503030203020204" pitchFamily="34" charset="0"/>
              </a:rPr>
              <a:t>xlog</a:t>
            </a:r>
            <a:r>
              <a:rPr lang="zh-CN" altLang="zh-CN" sz="1400" dirty="0" smtClean="0">
                <a:sym typeface="Huawei Sans" panose="020C0503030203020204" pitchFamily="34" charset="0"/>
              </a:rPr>
              <a:t>机制以及</a:t>
            </a:r>
            <a:r>
              <a:rPr lang="en-US" altLang="zh-CN" sz="1400" dirty="0" smtClean="0">
                <a:sym typeface="Huawei Sans" panose="020C0503030203020204" pitchFamily="34" charset="0"/>
              </a:rPr>
              <a:t>checkpoint</a:t>
            </a:r>
            <a:r>
              <a:rPr lang="zh-CN" altLang="zh-CN" sz="1400" dirty="0" smtClean="0">
                <a:sym typeface="Huawei Sans" panose="020C0503030203020204" pitchFamily="34" charset="0"/>
              </a:rPr>
              <a:t>机制所使用。</a:t>
            </a:r>
          </a:p>
          <a:p>
            <a:pPr lvl="1"/>
            <a:r>
              <a:rPr lang="en-US" altLang="zh-CN" sz="1400" dirty="0" err="1" smtClean="0">
                <a:sym typeface="Huawei Sans" panose="020C0503030203020204" pitchFamily="34" charset="0"/>
              </a:rPr>
              <a:t>Pd_checksum</a:t>
            </a:r>
            <a:r>
              <a:rPr lang="zh-CN" altLang="zh-CN" sz="1400" dirty="0" smtClean="0">
                <a:sym typeface="Huawei Sans" panose="020C0503030203020204" pitchFamily="34" charset="0"/>
              </a:rPr>
              <a:t>为页面中的</a:t>
            </a:r>
            <a:r>
              <a:rPr lang="en-US" altLang="zh-CN" sz="1400" dirty="0" smtClean="0">
                <a:sym typeface="Huawei Sans" panose="020C0503030203020204" pitchFamily="34" charset="0"/>
              </a:rPr>
              <a:t>checksum</a:t>
            </a:r>
            <a:r>
              <a:rPr lang="zh-CN" altLang="zh-CN" sz="1400" dirty="0" smtClean="0">
                <a:sym typeface="Huawei Sans" panose="020C0503030203020204" pitchFamily="34" charset="0"/>
              </a:rPr>
              <a:t>，为了检查页面的完整性和一致性使用。</a:t>
            </a:r>
            <a:endParaRPr lang="en-US" altLang="zh-CN" sz="1400" dirty="0" smtClean="0">
              <a:sym typeface="Huawei Sans" panose="020C0503030203020204" pitchFamily="34" charset="0"/>
            </a:endParaRPr>
          </a:p>
          <a:p>
            <a:pPr lvl="1"/>
            <a:r>
              <a:rPr lang="en-US" altLang="zh-CN" sz="1400" dirty="0" err="1" smtClean="0">
                <a:sym typeface="Huawei Sans" panose="020C0503030203020204" pitchFamily="34" charset="0"/>
              </a:rPr>
              <a:t>Pd_flags</a:t>
            </a:r>
            <a:r>
              <a:rPr lang="zh-CN" altLang="zh-CN" sz="1400" dirty="0" smtClean="0">
                <a:sym typeface="Huawei Sans" panose="020C0503030203020204" pitchFamily="34" charset="0"/>
              </a:rPr>
              <a:t>是此页面的标识位，可以让上层对此页面进行处理的接口快速识别此页面的一些特征，比如页面是否有空行</a:t>
            </a:r>
            <a:r>
              <a:rPr lang="en-US" altLang="zh-CN" sz="1400" dirty="0" smtClean="0">
                <a:sym typeface="Huawei Sans" panose="020C0503030203020204" pitchFamily="34" charset="0"/>
              </a:rPr>
              <a:t>/</a:t>
            </a:r>
            <a:r>
              <a:rPr lang="zh-CN" altLang="zh-CN" sz="1400" dirty="0" smtClean="0">
                <a:sym typeface="Huawei Sans" panose="020C0503030203020204" pitchFamily="34" charset="0"/>
              </a:rPr>
              <a:t>页面是否写满、页面是否已经对所有事务全部可见、页面是否被压缩等。</a:t>
            </a:r>
            <a:endParaRPr lang="en-US" altLang="zh-CN" sz="1400" dirty="0" smtClean="0">
              <a:sym typeface="Huawei Sans" panose="020C0503030203020204" pitchFamily="34" charset="0"/>
            </a:endParaRPr>
          </a:p>
          <a:p>
            <a:pPr lvl="1"/>
            <a:r>
              <a:rPr lang="en-US" altLang="zh-CN" sz="1400" dirty="0" err="1" smtClean="0">
                <a:sym typeface="Huawei Sans" panose="020C0503030203020204" pitchFamily="34" charset="0"/>
              </a:rPr>
              <a:t>Pd_lower</a:t>
            </a:r>
            <a:r>
              <a:rPr lang="zh-CN" altLang="zh-CN" sz="1400" dirty="0" smtClean="0">
                <a:sym typeface="Huawei Sans" panose="020C0503030203020204" pitchFamily="34" charset="0"/>
              </a:rPr>
              <a:t>和</a:t>
            </a:r>
            <a:r>
              <a:rPr lang="en-US" altLang="zh-CN" sz="1400" dirty="0" err="1" smtClean="0">
                <a:sym typeface="Huawei Sans" panose="020C0503030203020204" pitchFamily="34" charset="0"/>
              </a:rPr>
              <a:t>pd_upper</a:t>
            </a:r>
            <a:r>
              <a:rPr lang="zh-CN" altLang="zh-CN" sz="1400" dirty="0" smtClean="0">
                <a:sym typeface="Huawei Sans" panose="020C0503030203020204" pitchFamily="34" charset="0"/>
              </a:rPr>
              <a:t>是指向页面空闲空间起止的指针，即</a:t>
            </a:r>
            <a:r>
              <a:rPr lang="en-US" altLang="zh-CN" sz="1400" dirty="0" err="1" smtClean="0">
                <a:sym typeface="Huawei Sans" panose="020C0503030203020204" pitchFamily="34" charset="0"/>
              </a:rPr>
              <a:t>pd_lower</a:t>
            </a:r>
            <a:r>
              <a:rPr lang="zh-CN" altLang="zh-CN" sz="1400" dirty="0" smtClean="0">
                <a:sym typeface="Huawei Sans" panose="020C0503030203020204" pitchFamily="34" charset="0"/>
              </a:rPr>
              <a:t>指向下一个</a:t>
            </a:r>
            <a:r>
              <a:rPr lang="en-US" altLang="zh-CN" sz="1400" dirty="0" err="1" smtClean="0">
                <a:sym typeface="Huawei Sans" panose="020C0503030203020204" pitchFamily="34" charset="0"/>
              </a:rPr>
              <a:t>line_pointer</a:t>
            </a:r>
            <a:r>
              <a:rPr lang="zh-CN" altLang="zh-CN" sz="1400" dirty="0" smtClean="0">
                <a:sym typeface="Huawei Sans" panose="020C0503030203020204" pitchFamily="34" charset="0"/>
              </a:rPr>
              <a:t>的位置，而</a:t>
            </a:r>
            <a:r>
              <a:rPr lang="en-US" altLang="zh-CN" sz="1400" dirty="0" err="1" smtClean="0">
                <a:sym typeface="Huawei Sans" panose="020C0503030203020204" pitchFamily="34" charset="0"/>
              </a:rPr>
              <a:t>pd_upper</a:t>
            </a:r>
            <a:r>
              <a:rPr lang="zh-CN" altLang="zh-CN" sz="1400" dirty="0" smtClean="0">
                <a:sym typeface="Huawei Sans" panose="020C0503030203020204" pitchFamily="34" charset="0"/>
              </a:rPr>
              <a:t>指向下一个行记录数据填充的位置，这样既可以快速进行页面的填充修改，也可以方便计算页面的空闲空间。</a:t>
            </a:r>
            <a:endParaRPr lang="en-US" altLang="zh-CN" sz="1400" dirty="0" smtClean="0">
              <a:sym typeface="Huawei Sans" panose="020C0503030203020204" pitchFamily="34" charset="0"/>
            </a:endParaRPr>
          </a:p>
          <a:p>
            <a:pPr lvl="1"/>
            <a:r>
              <a:rPr lang="en-US" altLang="zh-CN" sz="1400" dirty="0" err="1" smtClean="0">
                <a:sym typeface="Huawei Sans" panose="020C0503030203020204" pitchFamily="34" charset="0"/>
              </a:rPr>
              <a:t>Pd_special</a:t>
            </a:r>
            <a:r>
              <a:rPr lang="zh-CN" altLang="zh-CN" sz="1400" dirty="0" smtClean="0">
                <a:sym typeface="Huawei Sans" panose="020C0503030203020204" pitchFamily="34" charset="0"/>
              </a:rPr>
              <a:t>指针用于记录一些特殊的存储管理方式以及接口所需的内存区域。</a:t>
            </a:r>
            <a:endParaRPr lang="en-US" altLang="zh-CN" sz="1400" dirty="0" smtClean="0">
              <a:sym typeface="Huawei Sans" panose="020C0503030203020204" pitchFamily="34" charset="0"/>
            </a:endParaRPr>
          </a:p>
          <a:p>
            <a:pPr lvl="1"/>
            <a:r>
              <a:rPr lang="en-US" altLang="zh-CN" sz="1400" dirty="0" err="1" smtClean="0">
                <a:sym typeface="Huawei Sans" panose="020C0503030203020204" pitchFamily="34" charset="0"/>
              </a:rPr>
              <a:t>pd_prune_xid</a:t>
            </a:r>
            <a:r>
              <a:rPr lang="zh-CN" altLang="zh-CN" sz="1400" dirty="0" smtClean="0">
                <a:sym typeface="Huawei Sans" panose="020C0503030203020204" pitchFamily="34" charset="0"/>
              </a:rPr>
              <a:t>记录上一次对此页面进行清理的</a:t>
            </a:r>
            <a:r>
              <a:rPr lang="en-US" altLang="zh-CN" sz="1400" dirty="0" err="1" smtClean="0">
                <a:sym typeface="Huawei Sans" panose="020C0503030203020204" pitchFamily="34" charset="0"/>
              </a:rPr>
              <a:t>xid</a:t>
            </a:r>
            <a:r>
              <a:rPr lang="zh-CN" altLang="zh-CN" sz="1400" dirty="0" smtClean="0">
                <a:sym typeface="Huawei Sans" panose="020C0503030203020204" pitchFamily="34" charset="0"/>
              </a:rPr>
              <a:t>。</a:t>
            </a:r>
            <a:endParaRPr lang="en-US" altLang="zh-CN" sz="1400" dirty="0" smtClean="0">
              <a:sym typeface="Huawei Sans" panose="020C0503030203020204" pitchFamily="34" charset="0"/>
            </a:endParaRPr>
          </a:p>
          <a:p>
            <a:pPr lvl="1"/>
            <a:r>
              <a:rPr lang="en-US" altLang="zh-CN" sz="1400" dirty="0" err="1" smtClean="0">
                <a:sym typeface="Huawei Sans" panose="020C0503030203020204" pitchFamily="34" charset="0"/>
              </a:rPr>
              <a:t>pd_xid_base</a:t>
            </a:r>
            <a:r>
              <a:rPr lang="zh-CN" altLang="zh-CN" sz="1400" dirty="0" smtClean="0">
                <a:sym typeface="Huawei Sans" panose="020C0503030203020204" pitchFamily="34" charset="0"/>
              </a:rPr>
              <a:t>以及</a:t>
            </a:r>
            <a:r>
              <a:rPr lang="en-US" altLang="zh-CN" sz="1400" dirty="0" err="1" smtClean="0">
                <a:sym typeface="Huawei Sans" panose="020C0503030203020204" pitchFamily="34" charset="0"/>
              </a:rPr>
              <a:t>pd_multi_base</a:t>
            </a:r>
            <a:r>
              <a:rPr lang="zh-CN" altLang="zh-CN" sz="1400" dirty="0" smtClean="0">
                <a:sym typeface="Huawei Sans" panose="020C0503030203020204" pitchFamily="34" charset="0"/>
              </a:rPr>
              <a:t>为这个页面上</a:t>
            </a:r>
            <a:r>
              <a:rPr lang="en-US" altLang="zh-CN" sz="1400" dirty="0" err="1" smtClean="0">
                <a:sym typeface="Huawei Sans" panose="020C0503030203020204" pitchFamily="34" charset="0"/>
              </a:rPr>
              <a:t>xid</a:t>
            </a:r>
            <a:r>
              <a:rPr lang="zh-CN" altLang="zh-CN" sz="1400" dirty="0" smtClean="0">
                <a:sym typeface="Huawei Sans" panose="020C0503030203020204" pitchFamily="34" charset="0"/>
              </a:rPr>
              <a:t>的</a:t>
            </a:r>
            <a:r>
              <a:rPr lang="en-US" altLang="zh-CN" sz="1400" dirty="0" smtClean="0">
                <a:sym typeface="Huawei Sans" panose="020C0503030203020204" pitchFamily="34" charset="0"/>
              </a:rPr>
              <a:t>base</a:t>
            </a:r>
            <a:r>
              <a:rPr lang="zh-CN" altLang="zh-CN" sz="1400" dirty="0" smtClean="0">
                <a:sym typeface="Huawei Sans" panose="020C0503030203020204" pitchFamily="34" charset="0"/>
              </a:rPr>
              <a:t>，即该页面上所有的记录的</a:t>
            </a:r>
            <a:r>
              <a:rPr lang="en-US" altLang="zh-CN" sz="1400" dirty="0" err="1" smtClean="0">
                <a:sym typeface="Huawei Sans" panose="020C0503030203020204" pitchFamily="34" charset="0"/>
              </a:rPr>
              <a:t>xid</a:t>
            </a:r>
            <a:r>
              <a:rPr lang="zh-CN" altLang="zh-CN" sz="1400" dirty="0" smtClean="0">
                <a:sym typeface="Huawei Sans" panose="020C0503030203020204" pitchFamily="34" charset="0"/>
              </a:rPr>
              <a:t>都由页面自身记录的</a:t>
            </a:r>
            <a:r>
              <a:rPr lang="en-US" altLang="zh-CN" sz="1400" dirty="0" err="1" smtClean="0">
                <a:sym typeface="Huawei Sans" panose="020C0503030203020204" pitchFamily="34" charset="0"/>
              </a:rPr>
              <a:t>xid</a:t>
            </a:r>
            <a:r>
              <a:rPr lang="zh-CN" altLang="zh-CN" sz="1400" dirty="0" smtClean="0">
                <a:sym typeface="Huawei Sans" panose="020C0503030203020204" pitchFamily="34" charset="0"/>
              </a:rPr>
              <a:t>（</a:t>
            </a:r>
            <a:r>
              <a:rPr lang="en-US" altLang="zh-CN" sz="1400" dirty="0" smtClean="0">
                <a:sym typeface="Huawei Sans" panose="020C0503030203020204" pitchFamily="34" charset="0"/>
              </a:rPr>
              <a:t>32</a:t>
            </a:r>
            <a:r>
              <a:rPr lang="zh-CN" altLang="zh-CN" sz="1400" dirty="0" smtClean="0">
                <a:sym typeface="Huawei Sans" panose="020C0503030203020204" pitchFamily="34" charset="0"/>
              </a:rPr>
              <a:t>位）与</a:t>
            </a:r>
            <a:r>
              <a:rPr lang="en-US" altLang="zh-CN" sz="1400" dirty="0" smtClean="0">
                <a:sym typeface="Huawei Sans" panose="020C0503030203020204" pitchFamily="34" charset="0"/>
              </a:rPr>
              <a:t>base</a:t>
            </a:r>
            <a:r>
              <a:rPr lang="zh-CN" altLang="zh-CN" sz="1400" dirty="0" smtClean="0">
                <a:sym typeface="Huawei Sans" panose="020C0503030203020204" pitchFamily="34" charset="0"/>
              </a:rPr>
              <a:t>（</a:t>
            </a:r>
            <a:r>
              <a:rPr lang="en-US" altLang="zh-CN" sz="1400" dirty="0" smtClean="0">
                <a:sym typeface="Huawei Sans" panose="020C0503030203020204" pitchFamily="34" charset="0"/>
              </a:rPr>
              <a:t>32</a:t>
            </a:r>
            <a:r>
              <a:rPr lang="zh-CN" altLang="zh-CN" sz="1400" dirty="0" smtClean="0">
                <a:sym typeface="Huawei Sans" panose="020C0503030203020204" pitchFamily="34" charset="0"/>
              </a:rPr>
              <a:t>位）计算得到，是</a:t>
            </a:r>
            <a:r>
              <a:rPr lang="en-US" altLang="zh-CN" sz="1400" dirty="0" smtClean="0">
                <a:sym typeface="Huawei Sans" panose="020C0503030203020204" pitchFamily="34" charset="0"/>
              </a:rPr>
              <a:t>64</a:t>
            </a:r>
            <a:r>
              <a:rPr lang="zh-CN" altLang="zh-CN" sz="1400" dirty="0" smtClean="0">
                <a:sym typeface="Huawei Sans" panose="020C0503030203020204" pitchFamily="34" charset="0"/>
              </a:rPr>
              <a:t>位</a:t>
            </a:r>
            <a:r>
              <a:rPr lang="en-US" altLang="zh-CN" sz="1400" dirty="0" err="1" smtClean="0">
                <a:sym typeface="Huawei Sans" panose="020C0503030203020204" pitchFamily="34" charset="0"/>
              </a:rPr>
              <a:t>xid</a:t>
            </a:r>
            <a:r>
              <a:rPr lang="zh-CN" altLang="zh-CN" sz="1400" dirty="0" smtClean="0">
                <a:sym typeface="Huawei Sans" panose="020C0503030203020204" pitchFamily="34" charset="0"/>
              </a:rPr>
              <a:t>的实现方式。</a:t>
            </a:r>
          </a:p>
          <a:p>
            <a:pPr lvl="1"/>
            <a:endParaRPr lang="zh-CN" altLang="en-US" dirty="0">
              <a:sym typeface="Huawei Sans" panose="020C0503030203020204" pitchFamily="34" charset="0"/>
            </a:endParaRPr>
          </a:p>
        </p:txBody>
      </p:sp>
    </p:spTree>
    <p:extLst>
      <p:ext uri="{BB962C8B-B14F-4D97-AF65-F5344CB8AC3E}">
        <p14:creationId xmlns:p14="http://schemas.microsoft.com/office/powerpoint/2010/main" val="4037970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页面组织</a:t>
            </a:r>
            <a:r>
              <a:rPr lang="zh-CN" altLang="zh-CN" sz="3600" dirty="0" smtClean="0">
                <a:sym typeface="Huawei Sans" panose="020C0503030203020204" pitchFamily="34" charset="0"/>
              </a:rPr>
              <a:t>结构</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2</a:t>
            </a:r>
            <a:r>
              <a:rPr lang="zh-CN" altLang="en-US" sz="3600" dirty="0" smtClean="0">
                <a:sym typeface="Huawei Sans" panose="020C0503030203020204" pitchFamily="34" charset="0"/>
              </a:rPr>
              <a:t>）</a:t>
            </a:r>
            <a:r>
              <a:rPr lang="zh-CN" altLang="en-US" dirty="0">
                <a:sym typeface="Huawei Sans" panose="020C0503030203020204" pitchFamily="34" charset="0"/>
              </a:rPr>
              <a:t/>
            </a:r>
            <a:br>
              <a:rPr lang="zh-CN" altLang="en-US"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31837" y="1057276"/>
            <a:ext cx="10728326" cy="5143499"/>
          </a:xfrm>
        </p:spPr>
        <p:txBody>
          <a:bodyPr/>
          <a:lstStyle/>
          <a:p>
            <a:r>
              <a:rPr lang="zh-CN" altLang="zh-CN" sz="1600" kern="100" dirty="0">
                <a:cs typeface="Times New Roman" panose="02020603050405020304" pitchFamily="18" charset="0"/>
                <a:sym typeface="Huawei Sans" panose="020C0503030203020204" pitchFamily="34" charset="0"/>
              </a:rPr>
              <a:t>每个记录本身（</a:t>
            </a:r>
            <a:r>
              <a:rPr lang="en-US" altLang="zh-CN" sz="1600" kern="100" dirty="0">
                <a:cs typeface="Times New Roman" panose="02020603050405020304" pitchFamily="18" charset="0"/>
                <a:sym typeface="Huawei Sans" panose="020C0503030203020204" pitchFamily="34" charset="0"/>
              </a:rPr>
              <a:t>Tuple</a:t>
            </a:r>
            <a:r>
              <a:rPr lang="zh-CN" altLang="zh-CN" sz="1600" kern="100" dirty="0">
                <a:cs typeface="Times New Roman" panose="02020603050405020304" pitchFamily="18" charset="0"/>
                <a:sym typeface="Huawei Sans" panose="020C0503030203020204" pitchFamily="34" charset="0"/>
              </a:rPr>
              <a:t>的数据部分），则是数据库中最基本的数据存储单位，其自身的结构以及记录的信息也是系统中存储方式、</a:t>
            </a:r>
            <a:r>
              <a:rPr lang="en-US" altLang="zh-CN" sz="1600" kern="100" dirty="0">
                <a:cs typeface="Times New Roman" panose="02020603050405020304" pitchFamily="18" charset="0"/>
                <a:sym typeface="Huawei Sans" panose="020C0503030203020204" pitchFamily="34" charset="0"/>
              </a:rPr>
              <a:t>DML</a:t>
            </a:r>
            <a:r>
              <a:rPr lang="zh-CN" altLang="zh-CN" sz="1600" kern="100" dirty="0">
                <a:cs typeface="Times New Roman" panose="02020603050405020304" pitchFamily="18" charset="0"/>
                <a:sym typeface="Huawei Sans" panose="020C0503030203020204" pitchFamily="34" charset="0"/>
              </a:rPr>
              <a:t>、事务</a:t>
            </a:r>
            <a:r>
              <a:rPr lang="en-US" altLang="zh-CN" sz="1600" kern="100" dirty="0">
                <a:cs typeface="Times New Roman" panose="02020603050405020304" pitchFamily="18" charset="0"/>
                <a:sym typeface="Huawei Sans" panose="020C0503030203020204" pitchFamily="34" charset="0"/>
              </a:rPr>
              <a:t>ACID</a:t>
            </a:r>
            <a:r>
              <a:rPr lang="zh-CN" altLang="zh-CN" sz="1600" kern="100" dirty="0">
                <a:cs typeface="Times New Roman" panose="02020603050405020304" pitchFamily="18" charset="0"/>
                <a:sym typeface="Huawei Sans" panose="020C0503030203020204" pitchFamily="34" charset="0"/>
              </a:rPr>
              <a:t>的</a:t>
            </a:r>
            <a:r>
              <a:rPr lang="zh-CN" altLang="zh-CN" sz="1600" kern="100" dirty="0" smtClean="0">
                <a:cs typeface="Times New Roman" panose="02020603050405020304" pitchFamily="18" charset="0"/>
                <a:sym typeface="Huawei Sans" panose="020C0503030203020204" pitchFamily="34" charset="0"/>
              </a:rPr>
              <a:t>关键</a:t>
            </a:r>
            <a:r>
              <a:rPr lang="zh-CN" altLang="en-US" sz="1600" kern="100" dirty="0" smtClean="0">
                <a:cs typeface="Times New Roman" panose="02020603050405020304" pitchFamily="18" charset="0"/>
                <a:sym typeface="Huawei Sans" panose="020C0503030203020204" pitchFamily="34" charset="0"/>
              </a:rPr>
              <a:t>。</a:t>
            </a:r>
            <a:endParaRPr lang="en-US" altLang="zh-CN" sz="1600" kern="100" dirty="0" smtClean="0">
              <a:cs typeface="Times New Roman" panose="02020603050405020304" pitchFamily="18" charset="0"/>
              <a:sym typeface="Huawei Sans" panose="020C0503030203020204" pitchFamily="34" charset="0"/>
            </a:endParaRPr>
          </a:p>
          <a:p>
            <a:endParaRPr lang="en-US" altLang="zh-CN" sz="1600" kern="100" dirty="0">
              <a:cs typeface="Times New Roman" panose="02020603050405020304" pitchFamily="18" charset="0"/>
              <a:sym typeface="Huawei Sans" panose="020C0503030203020204" pitchFamily="34" charset="0"/>
            </a:endParaRPr>
          </a:p>
          <a:p>
            <a:endParaRPr lang="en-US" altLang="zh-CN" sz="1600" kern="100" dirty="0" smtClean="0">
              <a:cs typeface="Times New Roman" panose="02020603050405020304" pitchFamily="18" charset="0"/>
              <a:sym typeface="Huawei Sans" panose="020C0503030203020204" pitchFamily="34" charset="0"/>
            </a:endParaRPr>
          </a:p>
          <a:p>
            <a:pPr marL="0" lvl="0" indent="0">
              <a:lnSpc>
                <a:spcPct val="150000"/>
              </a:lnSpc>
              <a:spcAft>
                <a:spcPts val="0"/>
              </a:spcAft>
              <a:buSzPts val="1050"/>
              <a:buNone/>
              <a:tabLst>
                <a:tab pos="5076825" algn="l"/>
              </a:tabLst>
            </a:pPr>
            <a:endParaRPr lang="en-US" altLang="zh-CN" sz="1400" kern="100" dirty="0" smtClean="0">
              <a:sym typeface="Huawei Sans" panose="020C0503030203020204" pitchFamily="34" charset="0"/>
            </a:endParaRPr>
          </a:p>
          <a:p>
            <a:pPr marL="342900" lvl="0" indent="-342900">
              <a:lnSpc>
                <a:spcPct val="150000"/>
              </a:lnSpc>
              <a:spcAft>
                <a:spcPts val="0"/>
              </a:spcAft>
              <a:buSzPts val="1050"/>
              <a:buFont typeface="Arial" panose="020B0604020202020204" pitchFamily="34" charset="0"/>
              <a:buChar char="•"/>
              <a:tabLst>
                <a:tab pos="5076825" algn="l"/>
              </a:tabLst>
            </a:pPr>
            <a:r>
              <a:rPr lang="en-US" altLang="zh-CN" sz="1400" kern="100" dirty="0" err="1" smtClean="0">
                <a:sym typeface="Huawei Sans" panose="020C0503030203020204" pitchFamily="34" charset="0"/>
              </a:rPr>
              <a:t>Xmin</a:t>
            </a:r>
            <a:r>
              <a:rPr lang="zh-CN" altLang="zh-CN" sz="1400" kern="100" dirty="0">
                <a:sym typeface="Huawei Sans" panose="020C0503030203020204" pitchFamily="34" charset="0"/>
              </a:rPr>
              <a:t>是最初始的</a:t>
            </a:r>
            <a:r>
              <a:rPr lang="en-US" altLang="zh-CN" sz="1400" kern="100" dirty="0" err="1">
                <a:sym typeface="Huawei Sans" panose="020C0503030203020204" pitchFamily="34" charset="0"/>
              </a:rPr>
              <a:t>TransactionID</a:t>
            </a:r>
            <a:r>
              <a:rPr lang="zh-CN" altLang="zh-CN" sz="1400" kern="100" dirty="0">
                <a:sym typeface="Huawei Sans" panose="020C0503030203020204" pitchFamily="34" charset="0"/>
              </a:rPr>
              <a:t>（事务</a:t>
            </a:r>
            <a:r>
              <a:rPr lang="en-US" altLang="zh-CN" sz="1400" kern="100" dirty="0">
                <a:sym typeface="Huawei Sans" panose="020C0503030203020204" pitchFamily="34" charset="0"/>
              </a:rPr>
              <a:t>ID</a:t>
            </a:r>
            <a:r>
              <a:rPr lang="zh-CN" altLang="zh-CN" sz="1400" kern="100" dirty="0">
                <a:sym typeface="Huawei Sans" panose="020C0503030203020204" pitchFamily="34" charset="0"/>
              </a:rPr>
              <a:t>，简称</a:t>
            </a:r>
            <a:r>
              <a:rPr lang="en-US" altLang="zh-CN" sz="1400" kern="100" dirty="0">
                <a:sym typeface="Huawei Sans" panose="020C0503030203020204" pitchFamily="34" charset="0"/>
              </a:rPr>
              <a:t>XID</a:t>
            </a:r>
            <a:r>
              <a:rPr lang="zh-CN" altLang="zh-CN" sz="1400" kern="100" dirty="0">
                <a:sym typeface="Huawei Sans" panose="020C0503030203020204" pitchFamily="34" charset="0"/>
              </a:rPr>
              <a:t>），即插入此条记录的事务</a:t>
            </a:r>
            <a:r>
              <a:rPr lang="en-US" altLang="zh-CN" sz="1400" kern="100" dirty="0">
                <a:sym typeface="Huawei Sans" panose="020C0503030203020204" pitchFamily="34" charset="0"/>
              </a:rPr>
              <a:t>ID</a:t>
            </a:r>
            <a:r>
              <a:rPr lang="zh-CN" altLang="zh-CN" sz="1400" kern="100" dirty="0">
                <a:sym typeface="Huawei Sans" panose="020C0503030203020204" pitchFamily="34" charset="0"/>
              </a:rPr>
              <a:t>。</a:t>
            </a:r>
          </a:p>
          <a:p>
            <a:pPr marL="342900" lvl="0" indent="-342900">
              <a:lnSpc>
                <a:spcPct val="150000"/>
              </a:lnSpc>
              <a:spcAft>
                <a:spcPts val="0"/>
              </a:spcAft>
              <a:buSzPts val="1050"/>
              <a:buFont typeface="Arial" panose="020B0604020202020204" pitchFamily="34" charset="0"/>
              <a:buChar char="•"/>
              <a:tabLst>
                <a:tab pos="5076825" algn="l"/>
              </a:tabLst>
            </a:pPr>
            <a:r>
              <a:rPr lang="en-US" altLang="zh-CN" sz="1400" kern="100" dirty="0" err="1">
                <a:sym typeface="Huawei Sans" panose="020C0503030203020204" pitchFamily="34" charset="0"/>
              </a:rPr>
              <a:t>Xmax</a:t>
            </a:r>
            <a:r>
              <a:rPr lang="zh-CN" altLang="zh-CN" sz="1400" kern="100" dirty="0">
                <a:sym typeface="Huawei Sans" panose="020C0503030203020204" pitchFamily="34" charset="0"/>
              </a:rPr>
              <a:t>是删除或更新此条记录的</a:t>
            </a:r>
            <a:r>
              <a:rPr lang="en-US" altLang="zh-CN" sz="1400" kern="100" dirty="0">
                <a:sym typeface="Huawei Sans" panose="020C0503030203020204" pitchFamily="34" charset="0"/>
              </a:rPr>
              <a:t>XID</a:t>
            </a:r>
            <a:r>
              <a:rPr lang="zh-CN" altLang="zh-CN" sz="1400" kern="100" dirty="0">
                <a:sym typeface="Huawei Sans" panose="020C0503030203020204" pitchFamily="34" charset="0"/>
              </a:rPr>
              <a:t>。如果此记录未被更改或删除，那么</a:t>
            </a:r>
            <a:r>
              <a:rPr lang="en-US" altLang="zh-CN" sz="1400" kern="100" dirty="0" err="1">
                <a:sym typeface="Huawei Sans" panose="020C0503030203020204" pitchFamily="34" charset="0"/>
              </a:rPr>
              <a:t>Xmax</a:t>
            </a:r>
            <a:r>
              <a:rPr lang="zh-CN" altLang="zh-CN" sz="1400" kern="100" dirty="0">
                <a:sym typeface="Huawei Sans" panose="020C0503030203020204" pitchFamily="34" charset="0"/>
              </a:rPr>
              <a:t>为</a:t>
            </a:r>
            <a:r>
              <a:rPr lang="en-US" altLang="zh-CN" sz="1400" kern="100" dirty="0">
                <a:sym typeface="Huawei Sans" panose="020C0503030203020204" pitchFamily="34" charset="0"/>
              </a:rPr>
              <a:t>0</a:t>
            </a:r>
            <a:r>
              <a:rPr lang="zh-CN" altLang="zh-CN" sz="1400" kern="100" dirty="0">
                <a:sym typeface="Huawei Sans" panose="020C0503030203020204" pitchFamily="34" charset="0"/>
              </a:rPr>
              <a:t>。</a:t>
            </a:r>
          </a:p>
          <a:p>
            <a:pPr marL="342900" lvl="0" indent="-342900">
              <a:lnSpc>
                <a:spcPct val="150000"/>
              </a:lnSpc>
              <a:spcAft>
                <a:spcPts val="0"/>
              </a:spcAft>
              <a:buSzPts val="1050"/>
              <a:buFont typeface="Arial" panose="020B0604020202020204" pitchFamily="34" charset="0"/>
              <a:buChar char="•"/>
              <a:tabLst>
                <a:tab pos="5076825" algn="l"/>
              </a:tabLst>
            </a:pPr>
            <a:r>
              <a:rPr lang="en-US" altLang="zh-CN" sz="1400" kern="100" dirty="0" err="1">
                <a:sym typeface="Huawei Sans" panose="020C0503030203020204" pitchFamily="34" charset="0"/>
              </a:rPr>
              <a:t>T_cid</a:t>
            </a:r>
            <a:r>
              <a:rPr lang="zh-CN" altLang="zh-CN" sz="1400" kern="100" dirty="0">
                <a:sym typeface="Huawei Sans" panose="020C0503030203020204" pitchFamily="34" charset="0"/>
              </a:rPr>
              <a:t>记录的是</a:t>
            </a:r>
            <a:r>
              <a:rPr lang="en-US" altLang="zh-CN" sz="1400" kern="100" dirty="0">
                <a:sym typeface="Huawei Sans" panose="020C0503030203020204" pitchFamily="34" charset="0"/>
              </a:rPr>
              <a:t>command id</a:t>
            </a:r>
            <a:r>
              <a:rPr lang="zh-CN" altLang="zh-CN" sz="1400" kern="100" dirty="0">
                <a:sym typeface="Huawei Sans" panose="020C0503030203020204" pitchFamily="34" charset="0"/>
              </a:rPr>
              <a:t>，用于一个事务内部多步操作的一种记录与跟踪。</a:t>
            </a:r>
          </a:p>
          <a:p>
            <a:pPr marL="342900" lvl="0" indent="-342900">
              <a:lnSpc>
                <a:spcPct val="150000"/>
              </a:lnSpc>
              <a:spcAft>
                <a:spcPts val="0"/>
              </a:spcAft>
              <a:buSzPts val="1050"/>
              <a:buFont typeface="Arial" panose="020B0604020202020204" pitchFamily="34" charset="0"/>
              <a:buChar char="•"/>
              <a:tabLst>
                <a:tab pos="5076825" algn="l"/>
              </a:tabLst>
            </a:pPr>
            <a:r>
              <a:rPr lang="en-US" altLang="zh-CN" sz="1400" kern="100" dirty="0" err="1">
                <a:sym typeface="Huawei Sans" panose="020C0503030203020204" pitchFamily="34" charset="0"/>
              </a:rPr>
              <a:t>T_ctid</a:t>
            </a:r>
            <a:r>
              <a:rPr lang="zh-CN" altLang="zh-CN" sz="1400" kern="100" dirty="0">
                <a:sym typeface="Huawei Sans" panose="020C0503030203020204" pitchFamily="34" charset="0"/>
              </a:rPr>
              <a:t>记录了此条记录的</a:t>
            </a:r>
            <a:r>
              <a:rPr lang="en-US" altLang="zh-CN" sz="1400" kern="100" dirty="0">
                <a:sym typeface="Huawei Sans" panose="020C0503030203020204" pitchFamily="34" charset="0"/>
              </a:rPr>
              <a:t>CTID</a:t>
            </a:r>
            <a:r>
              <a:rPr lang="zh-CN" altLang="zh-CN" sz="1400" kern="100" dirty="0">
                <a:sym typeface="Huawei Sans" panose="020C0503030203020204" pitchFamily="34" charset="0"/>
              </a:rPr>
              <a:t>值，或者是更新版本的</a:t>
            </a:r>
            <a:r>
              <a:rPr lang="en-US" altLang="zh-CN" sz="1400" kern="100" dirty="0">
                <a:sym typeface="Huawei Sans" panose="020C0503030203020204" pitchFamily="34" charset="0"/>
              </a:rPr>
              <a:t>CTID</a:t>
            </a:r>
            <a:r>
              <a:rPr lang="zh-CN" altLang="zh-CN" sz="1400" kern="100" dirty="0">
                <a:sym typeface="Huawei Sans" panose="020C0503030203020204" pitchFamily="34" charset="0"/>
              </a:rPr>
              <a:t>值。</a:t>
            </a:r>
            <a:endParaRPr lang="en-US" altLang="zh-CN" sz="1400" kern="100" dirty="0">
              <a:sym typeface="Huawei Sans" panose="020C0503030203020204" pitchFamily="34" charset="0"/>
            </a:endParaRPr>
          </a:p>
          <a:p>
            <a:pPr marL="342900" lvl="0" indent="-342900">
              <a:lnSpc>
                <a:spcPct val="150000"/>
              </a:lnSpc>
              <a:spcAft>
                <a:spcPts val="0"/>
              </a:spcAft>
              <a:buSzPts val="1050"/>
              <a:buFont typeface="Arial" panose="020B0604020202020204" pitchFamily="34" charset="0"/>
              <a:buChar char="•"/>
              <a:tabLst>
                <a:tab pos="5076825" algn="l"/>
              </a:tabLst>
            </a:pPr>
            <a:r>
              <a:rPr lang="zh-CN" altLang="zh-CN" sz="1400" kern="100" dirty="0">
                <a:sym typeface="Huawei Sans" panose="020C0503030203020204" pitchFamily="34" charset="0"/>
              </a:rPr>
              <a:t>两个</a:t>
            </a:r>
            <a:r>
              <a:rPr lang="en-US" altLang="zh-CN" sz="1400" kern="100" dirty="0" err="1">
                <a:sym typeface="Huawei Sans" panose="020C0503030203020204" pitchFamily="34" charset="0"/>
              </a:rPr>
              <a:t>infomask</a:t>
            </a:r>
            <a:r>
              <a:rPr lang="zh-CN" altLang="en-US" sz="1400" kern="100" dirty="0">
                <a:sym typeface="Huawei Sans" panose="020C0503030203020204" pitchFamily="34" charset="0"/>
              </a:rPr>
              <a:t>，</a:t>
            </a:r>
            <a:r>
              <a:rPr lang="zh-CN" altLang="zh-CN" sz="1400" kern="100" dirty="0">
                <a:sym typeface="Huawei Sans" panose="020C0503030203020204" pitchFamily="34" charset="0"/>
              </a:rPr>
              <a:t>事务以及存储数据状态的标识位，用于快速判断</a:t>
            </a:r>
            <a:r>
              <a:rPr lang="zh-CN" altLang="zh-CN" sz="1400" kern="100" dirty="0" smtClean="0">
                <a:sym typeface="Huawei Sans" panose="020C0503030203020204" pitchFamily="34" charset="0"/>
              </a:rPr>
              <a:t>。</a:t>
            </a:r>
            <a:endParaRPr lang="en-US" altLang="zh-CN" sz="1400" kern="100" dirty="0" smtClean="0">
              <a:sym typeface="Huawei Sans" panose="020C0503030203020204" pitchFamily="34" charset="0"/>
            </a:endParaRPr>
          </a:p>
          <a:p>
            <a:pPr marL="342900" lvl="0" indent="-342900">
              <a:lnSpc>
                <a:spcPct val="150000"/>
              </a:lnSpc>
              <a:spcAft>
                <a:spcPts val="0"/>
              </a:spcAft>
              <a:buSzPts val="1050"/>
              <a:buFont typeface="Arial" panose="020B0604020202020204" pitchFamily="34" charset="0"/>
              <a:buChar char="•"/>
              <a:tabLst>
                <a:tab pos="5076825" algn="l"/>
              </a:tabLst>
            </a:pPr>
            <a:r>
              <a:rPr lang="en-US" altLang="zh-CN" sz="1400" kern="100" dirty="0" err="1" smtClean="0">
                <a:sym typeface="Huawei Sans" panose="020C0503030203020204" pitchFamily="34" charset="0"/>
              </a:rPr>
              <a:t>xmin</a:t>
            </a:r>
            <a:r>
              <a:rPr lang="zh-CN" altLang="zh-CN" sz="1400" kern="100" dirty="0">
                <a:sym typeface="Huawei Sans" panose="020C0503030203020204" pitchFamily="34" charset="0"/>
              </a:rPr>
              <a:t>、</a:t>
            </a:r>
            <a:r>
              <a:rPr lang="en-US" altLang="zh-CN" sz="1400" kern="100" dirty="0" err="1">
                <a:sym typeface="Huawei Sans" panose="020C0503030203020204" pitchFamily="34" charset="0"/>
              </a:rPr>
              <a:t>xmax</a:t>
            </a:r>
            <a:r>
              <a:rPr lang="zh-CN" altLang="zh-CN" sz="1400" kern="100" dirty="0">
                <a:sym typeface="Huawei Sans" panose="020C0503030203020204" pitchFamily="34" charset="0"/>
              </a:rPr>
              <a:t>两个事务</a:t>
            </a:r>
            <a:r>
              <a:rPr lang="en-US" altLang="zh-CN" sz="1400" kern="100" dirty="0">
                <a:sym typeface="Huawei Sans" panose="020C0503030203020204" pitchFamily="34" charset="0"/>
              </a:rPr>
              <a:t>ID</a:t>
            </a:r>
            <a:r>
              <a:rPr lang="zh-CN" altLang="zh-CN" sz="1400" kern="100" dirty="0">
                <a:sym typeface="Huawei Sans" panose="020C0503030203020204" pitchFamily="34" charset="0"/>
              </a:rPr>
              <a:t>、结合其</a:t>
            </a:r>
            <a:r>
              <a:rPr lang="en-US" altLang="zh-CN" sz="1400" kern="100" dirty="0">
                <a:sym typeface="Huawei Sans" panose="020C0503030203020204" pitchFamily="34" charset="0"/>
              </a:rPr>
              <a:t>transaction ID</a:t>
            </a:r>
            <a:r>
              <a:rPr lang="zh-CN" altLang="zh-CN" sz="1400" kern="100" dirty="0">
                <a:sym typeface="Huawei Sans" panose="020C0503030203020204" pitchFamily="34" charset="0"/>
              </a:rPr>
              <a:t>（事务</a:t>
            </a:r>
            <a:r>
              <a:rPr lang="en-US" altLang="zh-CN" sz="1400" kern="100" dirty="0">
                <a:sym typeface="Huawei Sans" panose="020C0503030203020204" pitchFamily="34" charset="0"/>
              </a:rPr>
              <a:t>ID</a:t>
            </a:r>
            <a:r>
              <a:rPr lang="zh-CN" altLang="zh-CN" sz="1400" kern="100" dirty="0">
                <a:sym typeface="Huawei Sans" panose="020C0503030203020204" pitchFamily="34" charset="0"/>
              </a:rPr>
              <a:t>）映射的</a:t>
            </a:r>
            <a:r>
              <a:rPr lang="en-US" altLang="zh-CN" sz="1400" kern="100" dirty="0">
                <a:sym typeface="Huawei Sans" panose="020C0503030203020204" pitchFamily="34" charset="0"/>
              </a:rPr>
              <a:t>Clog</a:t>
            </a:r>
            <a:r>
              <a:rPr lang="zh-CN" altLang="zh-CN" sz="1400" kern="100" dirty="0">
                <a:sym typeface="Huawei Sans" panose="020C0503030203020204" pitchFamily="34" charset="0"/>
              </a:rPr>
              <a:t>（提交日志）、</a:t>
            </a:r>
            <a:r>
              <a:rPr lang="en-US" altLang="zh-CN" sz="1400" kern="100" dirty="0">
                <a:sym typeface="Huawei Sans" panose="020C0503030203020204" pitchFamily="34" charset="0"/>
              </a:rPr>
              <a:t>CSN Log</a:t>
            </a:r>
            <a:r>
              <a:rPr lang="zh-CN" altLang="zh-CN" sz="1400" kern="100" dirty="0">
                <a:sym typeface="Huawei Sans" panose="020C0503030203020204" pitchFamily="34" charset="0"/>
              </a:rPr>
              <a:t>，一同构成了可见性判断的核心关键</a:t>
            </a:r>
            <a:r>
              <a:rPr lang="zh-CN" altLang="zh-CN" sz="1400" kern="100" dirty="0" smtClean="0">
                <a:sym typeface="Huawei Sans" panose="020C0503030203020204" pitchFamily="34" charset="0"/>
              </a:rPr>
              <a:t>要素</a:t>
            </a:r>
            <a:r>
              <a:rPr lang="zh-CN" altLang="en-US" sz="1400" kern="100" dirty="0" smtClean="0">
                <a:sym typeface="Huawei Sans" panose="020C0503030203020204" pitchFamily="34" charset="0"/>
              </a:rPr>
              <a:t>。</a:t>
            </a:r>
            <a:endParaRPr lang="zh-CN" altLang="zh-CN" sz="1400" kern="100" dirty="0">
              <a:sym typeface="Huawei Sans" panose="020C0503030203020204" pitchFamily="34" charset="0"/>
            </a:endParaRPr>
          </a:p>
          <a:p>
            <a:endParaRPr lang="zh-CN" altLang="en-US" sz="1600" kern="100" dirty="0">
              <a:cs typeface="Times New Roman" panose="02020603050405020304" pitchFamily="18" charset="0"/>
              <a:sym typeface="Huawei Sans" panose="020C0503030203020204" pitchFamily="34" charset="0"/>
            </a:endParaRPr>
          </a:p>
          <a:p>
            <a:endParaRPr lang="zh-CN" altLang="en-US" dirty="0">
              <a:sym typeface="Huawei Sans" panose="020C0503030203020204" pitchFamily="34" charset="0"/>
            </a:endParaRPr>
          </a:p>
        </p:txBody>
      </p:sp>
      <p:grpSp>
        <p:nvGrpSpPr>
          <p:cNvPr id="15" name="组合 14"/>
          <p:cNvGrpSpPr/>
          <p:nvPr/>
        </p:nvGrpSpPr>
        <p:grpSpPr>
          <a:xfrm>
            <a:off x="1377268" y="2251487"/>
            <a:ext cx="6905586" cy="762515"/>
            <a:chOff x="1076325" y="2149886"/>
            <a:chExt cx="6905586" cy="762515"/>
          </a:xfrm>
        </p:grpSpPr>
        <p:sp>
          <p:nvSpPr>
            <p:cNvPr id="5" name="矩形 4"/>
            <p:cNvSpPr/>
            <p:nvPr/>
          </p:nvSpPr>
          <p:spPr>
            <a:xfrm>
              <a:off x="1076325" y="2470617"/>
              <a:ext cx="1107996" cy="276999"/>
            </a:xfrm>
            <a:prstGeom prst="rect">
              <a:avLst/>
            </a:prstGeom>
          </p:spPr>
          <p:txBody>
            <a:bodyPr wrap="none">
              <a:spAutoFit/>
            </a:bodyPr>
            <a:lstStyle/>
            <a:p>
              <a:r>
                <a:rPr lang="zh-CN" altLang="zh-CN" sz="1200" dirty="0">
                  <a:latin typeface="Huawei Sans" panose="020C0503030203020204" pitchFamily="34" charset="0"/>
                  <a:ea typeface="方正兰亭黑简体" panose="02000000000000000000" pitchFamily="2" charset="-122"/>
                  <a:sym typeface="Huawei Sans" panose="020C0503030203020204" pitchFamily="34" charset="0"/>
                </a:rPr>
                <a:t>数据部分结构</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2937163" y="2149886"/>
              <a:ext cx="1699491" cy="2330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heapTupleHeader</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2865222" y="2505152"/>
              <a:ext cx="655782" cy="1894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3530240" y="2506808"/>
              <a:ext cx="655782" cy="1894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4186022" y="2506808"/>
              <a:ext cx="655782" cy="1894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t_cid</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4841804" y="2506808"/>
              <a:ext cx="655782" cy="1894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t_ctid</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5497586" y="2506808"/>
              <a:ext cx="1237413" cy="1894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t_infomask2</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6744498" y="2507249"/>
              <a:ext cx="1237413" cy="1894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t_infomask</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2871248" y="2707570"/>
              <a:ext cx="952607" cy="20483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t_hoff</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3833107" y="2707569"/>
              <a:ext cx="1237413" cy="20483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t_bits</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3686930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smtClean="0">
                <a:sym typeface="Huawei Sans" panose="020C0503030203020204" pitchFamily="34" charset="0"/>
              </a:rPr>
              <a:t>索引</a:t>
            </a:r>
            <a:r>
              <a:rPr lang="en-US" altLang="zh-CN" dirty="0" smtClean="0">
                <a:sym typeface="Huawei Sans" panose="020C0503030203020204" pitchFamily="34" charset="0"/>
              </a:rPr>
              <a:t/>
            </a:r>
            <a:br>
              <a:rPr lang="en-US" altLang="zh-CN" dirty="0" smtClean="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smtClean="0">
                <a:sym typeface="Huawei Sans" panose="020C0503030203020204" pitchFamily="34" charset="0"/>
              </a:rPr>
              <a:t>数据库提供高效的查找操作， 必须设计足够高效的索引。</a:t>
            </a:r>
            <a:endParaRPr lang="en-US" altLang="zh-CN" dirty="0" smtClean="0">
              <a:sym typeface="Huawei Sans" panose="020C0503030203020204" pitchFamily="34" charset="0"/>
            </a:endParaRPr>
          </a:p>
          <a:p>
            <a:r>
              <a:rPr lang="zh-CN" altLang="zh-CN" dirty="0" smtClean="0">
                <a:sym typeface="Huawei Sans" panose="020C0503030203020204" pitchFamily="34" charset="0"/>
              </a:rPr>
              <a:t>索引本质上是对数据的一种物理有序聚簇。有序聚簇参考的排序字段被称为索引键。为了节省存储空间，一般索引表中只存储有序聚簇的索引键键值以及对应元组在主表中的物理位置。</a:t>
            </a:r>
            <a:endParaRPr lang="en-US" altLang="zh-CN" dirty="0" smtClean="0">
              <a:sym typeface="Huawei Sans" panose="020C0503030203020204" pitchFamily="34" charset="0"/>
            </a:endParaRPr>
          </a:p>
          <a:p>
            <a:r>
              <a:rPr lang="zh-CN" altLang="zh-CN" dirty="0" smtClean="0">
                <a:sym typeface="Huawei Sans" panose="020C0503030203020204" pitchFamily="34" charset="0"/>
              </a:rPr>
              <a:t>在查询指定的索引键键值元组时，得益于有序聚簇排序，可以快速找到目标元组在主表中的物理位置，然后通过访问主表对应页面和偏移得到目标元组。</a:t>
            </a:r>
            <a:endParaRPr lang="zh-CN" altLang="en-US" dirty="0" smtClean="0">
              <a:sym typeface="Huawei Sans" panose="020C0503030203020204" pitchFamily="34" charset="0"/>
            </a:endParaRPr>
          </a:p>
          <a:p>
            <a:endParaRPr lang="en-US" altLang="zh-CN" dirty="0" smtClean="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3927653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sz="3600" dirty="0">
                <a:sym typeface="Huawei Sans" panose="020C0503030203020204" pitchFamily="34" charset="0"/>
              </a:rPr>
              <a:t>B-Tree</a:t>
            </a:r>
            <a:r>
              <a:rPr lang="zh-CN" altLang="en-US" sz="3600" dirty="0" smtClean="0">
                <a:sym typeface="Huawei Sans" panose="020C0503030203020204" pitchFamily="34" charset="0"/>
              </a:rPr>
              <a:t>索引（</a:t>
            </a:r>
            <a:r>
              <a:rPr lang="en-US" altLang="zh-CN" sz="3600" dirty="0" smtClean="0">
                <a:sym typeface="Huawei Sans" panose="020C0503030203020204" pitchFamily="34" charset="0"/>
              </a:rPr>
              <a:t>1</a:t>
            </a:r>
            <a:r>
              <a:rPr lang="zh-CN" altLang="en-US" sz="3600" dirty="0" smtClean="0">
                <a:sym typeface="Huawei Sans" panose="020C0503030203020204" pitchFamily="34" charset="0"/>
              </a:rPr>
              <a:t>）</a:t>
            </a:r>
            <a:r>
              <a:rPr lang="en-US" altLang="zh-CN" dirty="0">
                <a:sym typeface="Huawei Sans" panose="020C0503030203020204" pitchFamily="34" charset="0"/>
              </a:rPr>
              <a:t/>
            </a:r>
            <a:br>
              <a:rPr lang="en-US" altLang="zh-CN" dirty="0">
                <a:sym typeface="Huawei Sans" panose="020C0503030203020204" pitchFamily="34" charset="0"/>
              </a:rPr>
            </a:br>
            <a:endParaRPr lang="zh-CN" altLang="en-US" dirty="0">
              <a:sym typeface="Huawei Sans" panose="020C0503030203020204" pitchFamily="34" charset="0"/>
            </a:endParaRPr>
          </a:p>
        </p:txBody>
      </p:sp>
      <p:sp>
        <p:nvSpPr>
          <p:cNvPr id="5" name="文本占位符 4"/>
          <p:cNvSpPr>
            <a:spLocks noGrp="1"/>
          </p:cNvSpPr>
          <p:nvPr>
            <p:ph type="body" sz="quarter" idx="10"/>
          </p:nvPr>
        </p:nvSpPr>
        <p:spPr>
          <a:xfrm>
            <a:off x="731838" y="1047750"/>
            <a:ext cx="4183062" cy="4879805"/>
          </a:xfrm>
        </p:spPr>
        <p:txBody>
          <a:bodyPr/>
          <a:lstStyle/>
          <a:p>
            <a:r>
              <a:rPr lang="zh-CN" altLang="en-US" sz="1600" dirty="0">
                <a:cs typeface="Times New Roman" panose="02020603050405020304" pitchFamily="18" charset="0"/>
                <a:sym typeface="Huawei Sans" panose="020C0503030203020204" pitchFamily="34" charset="0"/>
              </a:rPr>
              <a:t>每个</a:t>
            </a:r>
            <a:r>
              <a:rPr lang="en-US" altLang="zh-CN" sz="1600" dirty="0">
                <a:cs typeface="Times New Roman" panose="02020603050405020304" pitchFamily="18" charset="0"/>
                <a:sym typeface="Huawei Sans" panose="020C0503030203020204" pitchFamily="34" charset="0"/>
              </a:rPr>
              <a:t>B-Tree</a:t>
            </a:r>
            <a:r>
              <a:rPr lang="zh-CN" altLang="en-US" sz="1600" dirty="0">
                <a:cs typeface="Times New Roman" panose="02020603050405020304" pitchFamily="18" charset="0"/>
                <a:sym typeface="Huawei Sans" panose="020C0503030203020204" pitchFamily="34" charset="0"/>
              </a:rPr>
              <a:t>的页面采用和行存储堆表页面基本相同的页面结构。页面间按照树形结构组织</a:t>
            </a:r>
            <a:r>
              <a:rPr lang="zh-CN" altLang="en-US" sz="1600" dirty="0" smtClean="0">
                <a:cs typeface="Times New Roman" panose="02020603050405020304" pitchFamily="18" charset="0"/>
                <a:sym typeface="Huawei Sans" panose="020C0503030203020204" pitchFamily="34" charset="0"/>
              </a:rPr>
              <a:t>，分为</a:t>
            </a:r>
            <a:r>
              <a:rPr lang="zh-CN" altLang="en-US" sz="1600" b="1" dirty="0">
                <a:solidFill>
                  <a:srgbClr val="C7000B"/>
                </a:solidFill>
                <a:cs typeface="Times New Roman" panose="02020603050405020304" pitchFamily="18" charset="0"/>
                <a:sym typeface="Huawei Sans" panose="020C0503030203020204" pitchFamily="34" charset="0"/>
              </a:rPr>
              <a:t>根节点页面、内部节点页面和叶子节点页面</a:t>
            </a:r>
            <a:r>
              <a:rPr lang="zh-CN" altLang="en-US" sz="1600" dirty="0" smtClean="0">
                <a:cs typeface="Times New Roman" panose="02020603050405020304" pitchFamily="18" charset="0"/>
                <a:sym typeface="Huawei Sans" panose="020C0503030203020204" pitchFamily="34" charset="0"/>
              </a:rPr>
              <a:t>。</a:t>
            </a:r>
            <a:endParaRPr lang="en-US" altLang="zh-CN" sz="1600" dirty="0" smtClean="0">
              <a:cs typeface="Times New Roman" panose="02020603050405020304" pitchFamily="18" charset="0"/>
              <a:sym typeface="Huawei Sans" panose="020C0503030203020204" pitchFamily="34" charset="0"/>
            </a:endParaRPr>
          </a:p>
          <a:p>
            <a:r>
              <a:rPr lang="zh-CN" altLang="en-US" sz="1600" b="1" dirty="0">
                <a:solidFill>
                  <a:srgbClr val="C7000B"/>
                </a:solidFill>
                <a:cs typeface="Times New Roman" panose="02020603050405020304" pitchFamily="18" charset="0"/>
                <a:sym typeface="Huawei Sans" panose="020C0503030203020204" pitchFamily="34" charset="0"/>
              </a:rPr>
              <a:t>根节点页面和内部节点页面</a:t>
            </a:r>
            <a:r>
              <a:rPr lang="zh-CN" altLang="en-US" sz="1600" dirty="0">
                <a:cs typeface="Times New Roman" panose="02020603050405020304" pitchFamily="18" charset="0"/>
                <a:sym typeface="Huawei Sans" panose="020C0503030203020204" pitchFamily="34" charset="0"/>
              </a:rPr>
              <a:t>中的索引元组不直接指向堆表元组，而是指向下一层的内部节点页面或叶子节点</a:t>
            </a:r>
            <a:r>
              <a:rPr lang="zh-CN" altLang="en-US" sz="1600" dirty="0" smtClean="0">
                <a:cs typeface="Times New Roman" panose="02020603050405020304" pitchFamily="18" charset="0"/>
                <a:sym typeface="Huawei Sans" panose="020C0503030203020204" pitchFamily="34" charset="0"/>
              </a:rPr>
              <a:t>页面。</a:t>
            </a:r>
            <a:endParaRPr lang="en-US" altLang="zh-CN" sz="1600" dirty="0" smtClean="0">
              <a:cs typeface="Times New Roman" panose="02020603050405020304" pitchFamily="18" charset="0"/>
              <a:sym typeface="Huawei Sans" panose="020C0503030203020204" pitchFamily="34" charset="0"/>
            </a:endParaRPr>
          </a:p>
          <a:p>
            <a:r>
              <a:rPr lang="zh-CN" altLang="en-US" sz="1600" b="1" dirty="0">
                <a:solidFill>
                  <a:srgbClr val="C7000B"/>
                </a:solidFill>
                <a:cs typeface="Times New Roman" panose="02020603050405020304" pitchFamily="18" charset="0"/>
                <a:sym typeface="Huawei Sans" panose="020C0503030203020204" pitchFamily="34" charset="0"/>
              </a:rPr>
              <a:t>叶子节点页面</a:t>
            </a:r>
            <a:r>
              <a:rPr lang="zh-CN" altLang="en-US" sz="1600" dirty="0">
                <a:cs typeface="Times New Roman" panose="02020603050405020304" pitchFamily="18" charset="0"/>
                <a:sym typeface="Huawei Sans" panose="020C0503030203020204" pitchFamily="34" charset="0"/>
              </a:rPr>
              <a:t>位于</a:t>
            </a:r>
            <a:r>
              <a:rPr lang="en-US" altLang="zh-CN" sz="1600" dirty="0">
                <a:cs typeface="Times New Roman" panose="02020603050405020304" pitchFamily="18" charset="0"/>
                <a:sym typeface="Huawei Sans" panose="020C0503030203020204" pitchFamily="34" charset="0"/>
              </a:rPr>
              <a:t>B-Tree</a:t>
            </a:r>
            <a:r>
              <a:rPr lang="zh-CN" altLang="en-US" sz="1600" dirty="0">
                <a:cs typeface="Times New Roman" panose="02020603050405020304" pitchFamily="18" charset="0"/>
                <a:sym typeface="Huawei Sans" panose="020C0503030203020204" pitchFamily="34" charset="0"/>
              </a:rPr>
              <a:t>的最底层，叶子节点页面中的索引元组指向索引键值对应的堆表元组，即存储了该元组在堆表中的物理位置（堆表页面号和页内偏移）</a:t>
            </a:r>
            <a:r>
              <a:rPr lang="zh-CN" altLang="en-US" sz="2000" dirty="0">
                <a:cs typeface="Times New Roman" panose="02020603050405020304" pitchFamily="18" charset="0"/>
                <a:sym typeface="Huawei Sans" panose="020C0503030203020204" pitchFamily="34" charset="0"/>
              </a:rPr>
              <a:t>。</a:t>
            </a:r>
            <a:r>
              <a:rPr lang="zh-CN" altLang="en-US" sz="2000" dirty="0">
                <a:sym typeface="Huawei Sans" panose="020C0503030203020204" pitchFamily="34" charset="0"/>
              </a:rPr>
              <a:t> </a:t>
            </a:r>
          </a:p>
          <a:p>
            <a:endParaRPr lang="en-US" altLang="zh-CN" sz="2400" dirty="0">
              <a:cs typeface="Times New Roman" panose="02020603050405020304" pitchFamily="18" charset="0"/>
              <a:sym typeface="Huawei Sans" panose="020C0503030203020204" pitchFamily="34" charset="0"/>
            </a:endParaRPr>
          </a:p>
          <a:p>
            <a:endParaRPr lang="en-US" altLang="zh-CN" sz="2400" dirty="0" smtClean="0">
              <a:cs typeface="Times New Roman" panose="02020603050405020304" pitchFamily="18" charset="0"/>
              <a:sym typeface="Huawei Sans" panose="020C0503030203020204" pitchFamily="34" charset="0"/>
            </a:endParaRPr>
          </a:p>
          <a:p>
            <a:endParaRPr lang="en-US" altLang="zh-CN" sz="2400" dirty="0" smtClean="0">
              <a:cs typeface="Times New Roman" panose="02020603050405020304" pitchFamily="18" charset="0"/>
              <a:sym typeface="Huawei Sans" panose="020C0503030203020204" pitchFamily="34" charset="0"/>
            </a:endParaRPr>
          </a:p>
          <a:p>
            <a:endParaRPr lang="zh-CN" altLang="en-US" dirty="0">
              <a:sym typeface="Huawei Sans" panose="020C0503030203020204" pitchFamily="34" charset="0"/>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4901" y="1127463"/>
            <a:ext cx="6545262" cy="4369232"/>
          </a:xfrm>
          <a:prstGeom prst="rect">
            <a:avLst/>
          </a:prstGeom>
          <a:noFill/>
        </p:spPr>
      </p:pic>
      <p:sp>
        <p:nvSpPr>
          <p:cNvPr id="7" name="矩形 6"/>
          <p:cNvSpPr/>
          <p:nvPr/>
        </p:nvSpPr>
        <p:spPr>
          <a:xfrm>
            <a:off x="7569381" y="5650556"/>
            <a:ext cx="2694969" cy="307777"/>
          </a:xfrm>
          <a:prstGeom prst="rect">
            <a:avLst/>
          </a:prstGeom>
        </p:spPr>
        <p:txBody>
          <a:bodyPr wrap="none">
            <a:spAutoFit/>
          </a:bodyPr>
          <a:lstStyle/>
          <a:p>
            <a:r>
              <a:rPr lang="en-US" altLang="zh-CN" sz="1400" kern="1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B-Tree</a:t>
            </a:r>
            <a:r>
              <a:rPr lang="zh-CN" altLang="zh-CN" sz="1400" kern="1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索引页面间和页面内结构</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374303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ym typeface="Huawei Sans" panose="020C0503030203020204" pitchFamily="34" charset="0"/>
              </a:rPr>
              <a:t>B-Tree</a:t>
            </a:r>
            <a:r>
              <a:rPr lang="zh-CN" altLang="en-US" sz="3600" dirty="0" smtClean="0">
                <a:sym typeface="Huawei Sans" panose="020C0503030203020204" pitchFamily="34" charset="0"/>
              </a:rPr>
              <a:t>索引（</a:t>
            </a:r>
            <a:r>
              <a:rPr lang="en-US" altLang="zh-CN" sz="3600" dirty="0" smtClean="0">
                <a:sym typeface="Huawei Sans" panose="020C0503030203020204" pitchFamily="34" charset="0"/>
              </a:rPr>
              <a:t>2</a:t>
            </a:r>
            <a:r>
              <a:rPr lang="zh-CN" altLang="en-US" sz="3600" dirty="0" smtClean="0">
                <a:sym typeface="Huawei Sans" panose="020C0503030203020204" pitchFamily="34" charset="0"/>
              </a:rPr>
              <a:t>）</a:t>
            </a:r>
            <a:r>
              <a:rPr lang="en-US" altLang="zh-CN" dirty="0">
                <a:sym typeface="Huawei Sans" panose="020C0503030203020204" pitchFamily="34" charset="0"/>
              </a:rPr>
              <a:t/>
            </a:r>
            <a:br>
              <a:rPr lang="en-US"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zh-CN" sz="2000" kern="100" dirty="0">
                <a:cs typeface="Times New Roman" panose="02020603050405020304" pitchFamily="18" charset="0"/>
                <a:sym typeface="Huawei Sans" panose="020C0503030203020204" pitchFamily="34" charset="0"/>
              </a:rPr>
              <a:t>索引本身指向存储的是</a:t>
            </a:r>
            <a:r>
              <a:rPr lang="en-US" altLang="zh-CN" sz="2000" kern="100" dirty="0">
                <a:cs typeface="Times New Roman" panose="02020603050405020304" pitchFamily="18" charset="0"/>
                <a:sym typeface="Huawei Sans" panose="020C0503030203020204" pitchFamily="34" charset="0"/>
              </a:rPr>
              <a:t>key</a:t>
            </a:r>
            <a:r>
              <a:rPr lang="zh-CN" altLang="zh-CN" sz="2000" kern="100" dirty="0">
                <a:cs typeface="Times New Roman" panose="02020603050405020304" pitchFamily="18" charset="0"/>
                <a:sym typeface="Huawei Sans" panose="020C0503030203020204" pitchFamily="34" charset="0"/>
              </a:rPr>
              <a:t>到</a:t>
            </a:r>
            <a:r>
              <a:rPr lang="en-US" altLang="zh-CN" sz="2000" kern="100" dirty="0" err="1">
                <a:cs typeface="Times New Roman" panose="02020603050405020304" pitchFamily="18" charset="0"/>
                <a:sym typeface="Huawei Sans" panose="020C0503030203020204" pitchFamily="34" charset="0"/>
              </a:rPr>
              <a:t>ctid</a:t>
            </a:r>
            <a:r>
              <a:rPr lang="zh-CN" altLang="zh-CN" sz="2000" kern="100" dirty="0">
                <a:cs typeface="Times New Roman" panose="02020603050405020304" pitchFamily="18" charset="0"/>
                <a:sym typeface="Huawei Sans" panose="020C0503030203020204" pitchFamily="34" charset="0"/>
              </a:rPr>
              <a:t>的</a:t>
            </a:r>
            <a:r>
              <a:rPr lang="zh-CN" altLang="zh-CN" sz="2000" kern="100" dirty="0" smtClean="0">
                <a:cs typeface="Times New Roman" panose="02020603050405020304" pitchFamily="18" charset="0"/>
                <a:sym typeface="Huawei Sans" panose="020C0503030203020204" pitchFamily="34" charset="0"/>
              </a:rPr>
              <a:t>映射</a:t>
            </a:r>
            <a:r>
              <a:rPr lang="zh-CN" altLang="en-US" sz="2000" kern="100" dirty="0">
                <a:cs typeface="Times New Roman" panose="02020603050405020304" pitchFamily="18" charset="0"/>
                <a:sym typeface="Huawei Sans" panose="020C0503030203020204" pitchFamily="34" charset="0"/>
              </a:rPr>
              <a:t>，</a:t>
            </a:r>
            <a:r>
              <a:rPr lang="en-US" altLang="zh-CN" sz="2000" kern="100" dirty="0" smtClean="0">
                <a:cs typeface="Times New Roman" panose="02020603050405020304" pitchFamily="18" charset="0"/>
                <a:sym typeface="Huawei Sans" panose="020C0503030203020204" pitchFamily="34" charset="0"/>
              </a:rPr>
              <a:t> </a:t>
            </a:r>
            <a:r>
              <a:rPr lang="en-US" altLang="zh-CN" sz="2000" kern="100" dirty="0" err="1">
                <a:cs typeface="Times New Roman" panose="02020603050405020304" pitchFamily="18" charset="0"/>
                <a:sym typeface="Huawei Sans" panose="020C0503030203020204" pitchFamily="34" charset="0"/>
              </a:rPr>
              <a:t>ctid</a:t>
            </a:r>
            <a:r>
              <a:rPr lang="zh-CN" altLang="zh-CN" sz="2000" kern="100" dirty="0">
                <a:cs typeface="Times New Roman" panose="02020603050405020304" pitchFamily="18" charset="0"/>
                <a:sym typeface="Huawei Sans" panose="020C0503030203020204" pitchFamily="34" charset="0"/>
              </a:rPr>
              <a:t>实际上指向的是</a:t>
            </a:r>
            <a:r>
              <a:rPr lang="en-US" altLang="zh-CN" sz="2000" kern="100" dirty="0" err="1">
                <a:cs typeface="Times New Roman" panose="02020603050405020304" pitchFamily="18" charset="0"/>
                <a:sym typeface="Huawei Sans" panose="020C0503030203020204" pitchFamily="34" charset="0"/>
              </a:rPr>
              <a:t>line_pointer</a:t>
            </a:r>
            <a:r>
              <a:rPr lang="zh-CN" altLang="zh-CN" sz="2000" kern="100" dirty="0">
                <a:cs typeface="Times New Roman" panose="02020603050405020304" pitchFamily="18" charset="0"/>
                <a:sym typeface="Huawei Sans" panose="020C0503030203020204" pitchFamily="34" charset="0"/>
              </a:rPr>
              <a:t>的检索</a:t>
            </a:r>
            <a:r>
              <a:rPr lang="zh-CN" altLang="zh-CN" sz="2000" kern="100" dirty="0" smtClean="0">
                <a:cs typeface="Times New Roman" panose="02020603050405020304" pitchFamily="18" charset="0"/>
                <a:sym typeface="Huawei Sans" panose="020C0503030203020204" pitchFamily="34" charset="0"/>
              </a:rPr>
              <a:t>信息</a:t>
            </a:r>
            <a:r>
              <a:rPr lang="zh-CN" altLang="en-US" sz="2000" kern="100" dirty="0" smtClean="0">
                <a:cs typeface="Times New Roman" panose="02020603050405020304" pitchFamily="18" charset="0"/>
                <a:sym typeface="Huawei Sans" panose="020C0503030203020204" pitchFamily="34" charset="0"/>
              </a:rPr>
              <a:t>。</a:t>
            </a:r>
            <a:endParaRPr lang="zh-CN" altLang="en-US" sz="2000" kern="100" dirty="0">
              <a:cs typeface="Times New Roman" panose="02020603050405020304" pitchFamily="18" charset="0"/>
              <a:sym typeface="Huawei Sans" panose="020C0503030203020204" pitchFamily="34" charset="0"/>
            </a:endParaRPr>
          </a:p>
          <a:p>
            <a:endParaRPr lang="zh-CN" altLang="en-US" dirty="0">
              <a:sym typeface="Huawei Sans" panose="020C0503030203020204" pitchFamily="34" charset="0"/>
            </a:endParaRPr>
          </a:p>
        </p:txBody>
      </p:sp>
      <p:grpSp>
        <p:nvGrpSpPr>
          <p:cNvPr id="11" name="组合 10"/>
          <p:cNvGrpSpPr/>
          <p:nvPr/>
        </p:nvGrpSpPr>
        <p:grpSpPr>
          <a:xfrm>
            <a:off x="3583709" y="1967291"/>
            <a:ext cx="4660263" cy="3040722"/>
            <a:chOff x="3417455" y="1958109"/>
            <a:chExt cx="4660263" cy="3040722"/>
          </a:xfrm>
        </p:grpSpPr>
        <p:pic>
          <p:nvPicPr>
            <p:cNvPr id="4" name="图片 3" descr="D:\工作流水\202004\20200402手册第十章内容替换英文\原稿\已修改图\10-10  索引的页面上存储的信息以及其与数据页面的关系.png"/>
            <p:cNvPicPr/>
            <p:nvPr/>
          </p:nvPicPr>
          <p:blipFill>
            <a:blip r:embed="rId3">
              <a:extLst>
                <a:ext uri="{28A0092B-C50C-407E-A947-70E740481C1C}">
                  <a14:useLocalDpi xmlns:a14="http://schemas.microsoft.com/office/drawing/2010/main" val="0"/>
                </a:ext>
              </a:extLst>
            </a:blip>
            <a:srcRect/>
            <a:stretch>
              <a:fillRect/>
            </a:stretch>
          </p:blipFill>
          <p:spPr bwMode="auto">
            <a:xfrm>
              <a:off x="3421681" y="1976472"/>
              <a:ext cx="4656037" cy="3022359"/>
            </a:xfrm>
            <a:prstGeom prst="rect">
              <a:avLst/>
            </a:prstGeom>
            <a:noFill/>
            <a:ln>
              <a:noFill/>
            </a:ln>
          </p:spPr>
        </p:pic>
        <p:sp>
          <p:nvSpPr>
            <p:cNvPr id="5" name="矩形 4"/>
            <p:cNvSpPr/>
            <p:nvPr/>
          </p:nvSpPr>
          <p:spPr>
            <a:xfrm>
              <a:off x="3417455" y="1958109"/>
              <a:ext cx="1126837" cy="775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6950881" y="1958109"/>
              <a:ext cx="1126837" cy="775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5193404" y="1976472"/>
              <a:ext cx="1126837" cy="775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Key=1</a:t>
              </a:r>
            </a:p>
            <a:p>
              <a:pPr algn="ctr"/>
              <a:r>
                <a:rPr lang="en-US" altLang="zh-CN"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a:t>
              </a:r>
              <a:r>
                <a:rPr lang="en-US" altLang="zh-CN"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tid</a:t>
              </a: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(5,1)</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3435927" y="3211946"/>
              <a:ext cx="1681018" cy="408709"/>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堆页面头</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5121955" y="3208250"/>
              <a:ext cx="1283855" cy="408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行指针</a:t>
              </a: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6784627" y="4487486"/>
              <a:ext cx="1283855" cy="40870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5480011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smtClean="0">
                <a:sym typeface="Huawei Sans" panose="020C0503030203020204" pitchFamily="34" charset="0"/>
              </a:rPr>
              <a:t>多版本管理以及</a:t>
            </a:r>
            <a:r>
              <a:rPr lang="en-US" altLang="zh-CN" sz="3600" dirty="0" smtClean="0">
                <a:sym typeface="Huawei Sans" panose="020C0503030203020204" pitchFamily="34" charset="0"/>
              </a:rPr>
              <a:t>DML</a:t>
            </a:r>
            <a:r>
              <a:rPr lang="zh-CN" altLang="zh-CN" sz="3600" dirty="0" smtClean="0">
                <a:sym typeface="Huawei Sans" panose="020C0503030203020204" pitchFamily="34" charset="0"/>
              </a:rPr>
              <a:t>操作</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1</a:t>
            </a:r>
            <a:r>
              <a:rPr lang="zh-CN" altLang="en-US" sz="3600" dirty="0" smtClean="0">
                <a:sym typeface="Huawei Sans" panose="020C0503030203020204" pitchFamily="34" charset="0"/>
              </a:rPr>
              <a:t>）</a:t>
            </a:r>
            <a:r>
              <a:rPr lang="zh-CN" altLang="zh-CN" dirty="0" smtClean="0">
                <a:sym typeface="Huawei Sans" panose="020C0503030203020204" pitchFamily="34" charset="0"/>
              </a:rPr>
              <a:t/>
            </a:r>
            <a:br>
              <a:rPr lang="zh-CN" altLang="zh-CN" dirty="0" smtClean="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dirty="0" err="1" smtClean="0">
                <a:sym typeface="Huawei Sans" panose="020C0503030203020204" pitchFamily="34" charset="0"/>
              </a:rPr>
              <a:t>openGauss</a:t>
            </a:r>
            <a:r>
              <a:rPr lang="zh-CN" altLang="zh-CN" dirty="0" smtClean="0">
                <a:sym typeface="Huawei Sans" panose="020C0503030203020204" pitchFamily="34" charset="0"/>
              </a:rPr>
              <a:t>行存储的多版本机制</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1"/>
            <a:r>
              <a:rPr lang="zh-CN" altLang="zh-CN" dirty="0" smtClean="0">
                <a:sym typeface="Huawei Sans" panose="020C0503030203020204" pitchFamily="34" charset="0"/>
              </a:rPr>
              <a:t>在原有页面中保留上一个版本，转而在这个页面（如果空间不够会在新页面中）创建一个新的版本，来进行历史版本的累积更新</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1"/>
            <a:r>
              <a:rPr lang="zh-CN" altLang="zh-CN" dirty="0" smtClean="0">
                <a:sym typeface="Huawei Sans" panose="020C0503030203020204" pitchFamily="34" charset="0"/>
              </a:rPr>
              <a:t>相应的页面中会同时存有不同版本的同一行数据，拿到不同快照的事务，在读写这些不同版本时互不冲突，有着很好的并发性能。</a:t>
            </a:r>
            <a:endParaRPr lang="en-US" altLang="zh-CN" dirty="0" smtClean="0">
              <a:sym typeface="Huawei Sans" panose="020C0503030203020204" pitchFamily="34" charset="0"/>
            </a:endParaRPr>
          </a:p>
          <a:p>
            <a:pPr lvl="1"/>
            <a:r>
              <a:rPr lang="zh-CN" altLang="zh-CN" dirty="0" smtClean="0">
                <a:sym typeface="Huawei Sans" panose="020C0503030203020204" pitchFamily="34" charset="0"/>
              </a:rPr>
              <a:t>对历史版本的检索可以在页面本身或邻近页面进行，也不需要额外的</a:t>
            </a:r>
            <a:r>
              <a:rPr lang="en-US" altLang="zh-CN" dirty="0" smtClean="0">
                <a:sym typeface="Huawei Sans" panose="020C0503030203020204" pitchFamily="34" charset="0"/>
              </a:rPr>
              <a:t>CPU</a:t>
            </a:r>
            <a:r>
              <a:rPr lang="zh-CN" altLang="zh-CN" dirty="0" smtClean="0">
                <a:sym typeface="Huawei Sans" panose="020C0503030203020204" pitchFamily="34" charset="0"/>
              </a:rPr>
              <a:t>开销以及</a:t>
            </a:r>
            <a:r>
              <a:rPr lang="en-US" altLang="zh-CN" dirty="0" smtClean="0">
                <a:sym typeface="Huawei Sans" panose="020C0503030203020204" pitchFamily="34" charset="0"/>
              </a:rPr>
              <a:t>IO</a:t>
            </a:r>
            <a:r>
              <a:rPr lang="zh-CN" altLang="zh-CN" dirty="0" smtClean="0">
                <a:sym typeface="Huawei Sans" panose="020C0503030203020204" pitchFamily="34" charset="0"/>
              </a:rPr>
              <a:t>开销，有着非常高的效率</a:t>
            </a:r>
            <a:r>
              <a:rPr lang="zh-CN" altLang="en-US" dirty="0" smtClean="0">
                <a:sym typeface="Huawei Sans" panose="020C0503030203020204" pitchFamily="34" charset="0"/>
              </a:rPr>
              <a:t>。</a:t>
            </a:r>
          </a:p>
          <a:p>
            <a:pPr lvl="1"/>
            <a:endParaRPr lang="en-US" altLang="zh-CN" dirty="0" smtClean="0">
              <a:sym typeface="Huawei Sans" panose="020C0503030203020204" pitchFamily="34" charset="0"/>
            </a:endParaRPr>
          </a:p>
          <a:p>
            <a:pPr lvl="1"/>
            <a:endParaRPr lang="en-US" altLang="zh-CN" dirty="0" smtClean="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623516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sym typeface="Huawei Sans" panose="020C0503030203020204" pitchFamily="34" charset="0"/>
              </a:rPr>
              <a:t>本章主要讲述</a:t>
            </a:r>
            <a:r>
              <a:rPr lang="en-US" altLang="zh-CN" dirty="0" err="1" smtClean="0">
                <a:sym typeface="Huawei Sans" panose="020C0503030203020204" pitchFamily="34" charset="0"/>
              </a:rPr>
              <a:t>openGauss</a:t>
            </a:r>
            <a:r>
              <a:rPr lang="zh-CN" altLang="en-US" dirty="0" smtClean="0">
                <a:sym typeface="Huawei Sans" panose="020C0503030203020204" pitchFamily="34" charset="0"/>
              </a:rPr>
              <a:t>存储引擎实现</a:t>
            </a:r>
            <a:r>
              <a:rPr lang="en-US" altLang="zh-CN" dirty="0" smtClean="0">
                <a:sym typeface="Huawei Sans" panose="020C0503030203020204" pitchFamily="34" charset="0"/>
              </a:rPr>
              <a:t>,</a:t>
            </a:r>
            <a:r>
              <a:rPr lang="zh-CN" altLang="en-US" dirty="0" smtClean="0">
                <a:sym typeface="Huawei Sans" panose="020C0503030203020204" pitchFamily="34" charset="0"/>
              </a:rPr>
              <a:t>主要包含行存储引擎、列存储引擎、内存</a:t>
            </a:r>
            <a:r>
              <a:rPr lang="zh-CN" altLang="en-US" dirty="0">
                <a:sym typeface="Huawei Sans" panose="020C0503030203020204" pitchFamily="34" charset="0"/>
              </a:rPr>
              <a:t>引擎三个方面。 </a:t>
            </a:r>
          </a:p>
        </p:txBody>
      </p:sp>
      <p:sp>
        <p:nvSpPr>
          <p:cNvPr id="2" name="标题 1"/>
          <p:cNvSpPr>
            <a:spLocks noGrp="1"/>
          </p:cNvSpPr>
          <p:nvPr>
            <p:ph type="ctrTitle" idx="4294967295"/>
          </p:nvPr>
        </p:nvSpPr>
        <p:spPr>
          <a:xfrm>
            <a:off x="0" y="906463"/>
            <a:ext cx="8126413" cy="690562"/>
          </a:xfrm>
          <a:prstGeom prst="rect">
            <a:avLst/>
          </a:prstGeom>
        </p:spPr>
        <p:txBody>
          <a:bodyPr/>
          <a:lstStyle/>
          <a:p>
            <a:r>
              <a:rPr lang="en-US" altLang="zh-CN" dirty="0" smtClean="0">
                <a:sym typeface="Huawei Sans" panose="020C0503030203020204" pitchFamily="34" charset="0"/>
              </a:rPr>
              <a:t>                 </a:t>
            </a:r>
            <a:endParaRPr lang="zh-CN" altLang="en-US" dirty="0">
              <a:sym typeface="Huawei Sans" panose="020C0503030203020204" pitchFamily="34" charset="0"/>
            </a:endParaRPr>
          </a:p>
        </p:txBody>
      </p:sp>
    </p:spTree>
    <p:extLst>
      <p:ext uri="{BB962C8B-B14F-4D97-AF65-F5344CB8AC3E}">
        <p14:creationId xmlns:p14="http://schemas.microsoft.com/office/powerpoint/2010/main" val="28029712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smtClean="0">
                <a:sym typeface="Huawei Sans" panose="020C0503030203020204" pitchFamily="34" charset="0"/>
              </a:rPr>
              <a:t>多版本管理以及</a:t>
            </a:r>
            <a:r>
              <a:rPr lang="en-US" altLang="zh-CN" sz="3600" dirty="0" smtClean="0">
                <a:sym typeface="Huawei Sans" panose="020C0503030203020204" pitchFamily="34" charset="0"/>
              </a:rPr>
              <a:t>DML</a:t>
            </a:r>
            <a:r>
              <a:rPr lang="zh-CN" altLang="zh-CN" sz="3600" dirty="0" smtClean="0">
                <a:sym typeface="Huawei Sans" panose="020C0503030203020204" pitchFamily="34" charset="0"/>
              </a:rPr>
              <a:t>操作</a:t>
            </a:r>
            <a:r>
              <a:rPr lang="en-US" altLang="zh-CN" sz="3600" dirty="0" smtClean="0">
                <a:sym typeface="Huawei Sans" panose="020C0503030203020204" pitchFamily="34" charset="0"/>
              </a:rPr>
              <a:t>-</a:t>
            </a:r>
            <a:r>
              <a:rPr lang="zh-CN" altLang="en-US" sz="3600" dirty="0" smtClean="0">
                <a:sym typeface="Huawei Sans" panose="020C0503030203020204" pitchFamily="34" charset="0"/>
              </a:rPr>
              <a:t>案例</a:t>
            </a:r>
            <a:r>
              <a:rPr lang="en-US" altLang="zh-CN" sz="3600" dirty="0" smtClean="0">
                <a:sym typeface="Huawei Sans" panose="020C0503030203020204" pitchFamily="34" charset="0"/>
              </a:rPr>
              <a:t>1</a:t>
            </a:r>
            <a:r>
              <a:rPr lang="zh-CN" altLang="zh-CN" dirty="0" smtClean="0">
                <a:sym typeface="Huawei Sans" panose="020C0503030203020204" pitchFamily="34" charset="0"/>
              </a:rPr>
              <a:t/>
            </a:r>
            <a:br>
              <a:rPr lang="zh-CN" altLang="zh-CN" dirty="0" smtClean="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31838" y="1047750"/>
            <a:ext cx="5364162" cy="4879805"/>
          </a:xfrm>
        </p:spPr>
        <p:txBody>
          <a:bodyPr/>
          <a:lstStyle/>
          <a:p>
            <a:r>
              <a:rPr lang="zh-CN" altLang="en-US" sz="1800" dirty="0" smtClean="0">
                <a:sym typeface="Huawei Sans" panose="020C0503030203020204" pitchFamily="34" charset="0"/>
              </a:rPr>
              <a:t>例子：</a:t>
            </a:r>
            <a:endParaRPr lang="en-US" altLang="zh-CN" sz="1800" dirty="0" smtClean="0">
              <a:sym typeface="Huawei Sans" panose="020C0503030203020204" pitchFamily="34" charset="0"/>
            </a:endParaRPr>
          </a:p>
          <a:p>
            <a:pPr lvl="1"/>
            <a:r>
              <a:rPr lang="zh-CN" altLang="zh-CN" sz="1600" dirty="0" smtClean="0">
                <a:sym typeface="Huawei Sans" panose="020C0503030203020204" pitchFamily="34" charset="0"/>
              </a:rPr>
              <a:t>假设在一个</a:t>
            </a:r>
            <a:r>
              <a:rPr lang="en-US" altLang="zh-CN" sz="1600" dirty="0" err="1" smtClean="0">
                <a:sym typeface="Huawei Sans" panose="020C0503030203020204" pitchFamily="34" charset="0"/>
              </a:rPr>
              <a:t>Xid</a:t>
            </a:r>
            <a:r>
              <a:rPr lang="zh-CN" altLang="zh-CN" sz="1600" dirty="0" smtClean="0">
                <a:sym typeface="Huawei Sans" panose="020C0503030203020204" pitchFamily="34" charset="0"/>
              </a:rPr>
              <a:t>为</a:t>
            </a:r>
            <a:r>
              <a:rPr lang="en-US" altLang="zh-CN" sz="1600" dirty="0" smtClean="0">
                <a:sym typeface="Huawei Sans" panose="020C0503030203020204" pitchFamily="34" charset="0"/>
              </a:rPr>
              <a:t>10</a:t>
            </a:r>
            <a:r>
              <a:rPr lang="zh-CN" altLang="zh-CN" sz="1600" dirty="0" smtClean="0">
                <a:sym typeface="Huawei Sans" panose="020C0503030203020204" pitchFamily="34" charset="0"/>
              </a:rPr>
              <a:t>的事务中，在一个只有一列</a:t>
            </a:r>
            <a:r>
              <a:rPr lang="en-US" altLang="zh-CN" sz="1600" dirty="0" err="1" smtClean="0">
                <a:sym typeface="Huawei Sans" panose="020C0503030203020204" pitchFamily="34" charset="0"/>
              </a:rPr>
              <a:t>varchar</a:t>
            </a:r>
            <a:r>
              <a:rPr lang="zh-CN" altLang="zh-CN" sz="1600" dirty="0" smtClean="0">
                <a:sym typeface="Huawei Sans" panose="020C0503030203020204" pitchFamily="34" charset="0"/>
              </a:rPr>
              <a:t>（变长字符串（类型））数据的表中插入一条数据</a:t>
            </a:r>
            <a:r>
              <a:rPr lang="zh-CN" altLang="en-US" sz="1600" dirty="0" smtClean="0">
                <a:sym typeface="Huawei Sans" panose="020C0503030203020204" pitchFamily="34" charset="0"/>
              </a:rPr>
              <a:t>‘</a:t>
            </a:r>
            <a:r>
              <a:rPr lang="en-US" altLang="zh-CN" sz="1600" dirty="0" smtClean="0">
                <a:sym typeface="Huawei Sans" panose="020C0503030203020204" pitchFamily="34" charset="0"/>
              </a:rPr>
              <a:t>insert</a:t>
            </a:r>
            <a:r>
              <a:rPr lang="zh-CN" altLang="en-US" sz="1600" dirty="0" smtClean="0">
                <a:sym typeface="Huawei Sans" panose="020C0503030203020204" pitchFamily="34" charset="0"/>
              </a:rPr>
              <a:t>’</a:t>
            </a:r>
            <a:r>
              <a:rPr lang="zh-CN" altLang="zh-CN" sz="1600" dirty="0" smtClean="0">
                <a:sym typeface="Huawei Sans" panose="020C0503030203020204" pitchFamily="34" charset="0"/>
              </a:rPr>
              <a:t>，该行数据落入编号为</a:t>
            </a:r>
            <a:r>
              <a:rPr lang="en-US" altLang="zh-CN" sz="1600" dirty="0" smtClean="0">
                <a:sym typeface="Huawei Sans" panose="020C0503030203020204" pitchFamily="34" charset="0"/>
              </a:rPr>
              <a:t>0</a:t>
            </a:r>
            <a:r>
              <a:rPr lang="zh-CN" altLang="zh-CN" sz="1600" dirty="0" smtClean="0">
                <a:sym typeface="Huawei Sans" panose="020C0503030203020204" pitchFamily="34" charset="0"/>
              </a:rPr>
              <a:t>的数据页面上</a:t>
            </a:r>
            <a:r>
              <a:rPr lang="zh-CN" altLang="en-US" sz="1600" dirty="0" smtClean="0">
                <a:sym typeface="Huawei Sans" panose="020C0503030203020204" pitchFamily="34" charset="0"/>
              </a:rPr>
              <a:t>，</a:t>
            </a:r>
            <a:r>
              <a:rPr lang="en-US" altLang="zh-CN" sz="1600" dirty="0" err="1" smtClean="0">
                <a:sym typeface="Huawei Sans" panose="020C0503030203020204" pitchFamily="34" charset="0"/>
              </a:rPr>
              <a:t>xmax</a:t>
            </a:r>
            <a:r>
              <a:rPr lang="zh-CN" altLang="zh-CN" sz="1600" dirty="0" smtClean="0">
                <a:sym typeface="Huawei Sans" panose="020C0503030203020204" pitchFamily="34" charset="0"/>
              </a:rPr>
              <a:t>为</a:t>
            </a:r>
            <a:r>
              <a:rPr lang="en-US" altLang="zh-CN" sz="1600" dirty="0" smtClean="0">
                <a:sym typeface="Huawei Sans" panose="020C0503030203020204" pitchFamily="34" charset="0"/>
              </a:rPr>
              <a:t>0</a:t>
            </a:r>
            <a:r>
              <a:rPr lang="zh-CN" altLang="zh-CN" sz="1600" dirty="0" smtClean="0">
                <a:sym typeface="Huawei Sans" panose="020C0503030203020204" pitchFamily="34" charset="0"/>
              </a:rPr>
              <a:t>，此时此记录为有效记录</a:t>
            </a:r>
            <a:r>
              <a:rPr lang="zh-CN" altLang="en-US" sz="1600" dirty="0" smtClean="0">
                <a:sym typeface="Huawei Sans" panose="020C0503030203020204" pitchFamily="34" charset="0"/>
              </a:rPr>
              <a:t>。</a:t>
            </a:r>
            <a:endParaRPr lang="en-US" altLang="zh-CN" sz="1600" dirty="0" smtClean="0">
              <a:sym typeface="Huawei Sans" panose="020C0503030203020204" pitchFamily="34" charset="0"/>
            </a:endParaRPr>
          </a:p>
          <a:p>
            <a:endParaRPr lang="en-US" altLang="zh-CN" sz="1800" dirty="0">
              <a:sym typeface="Huawei Sans" panose="020C0503030203020204" pitchFamily="34" charset="0"/>
            </a:endParaRPr>
          </a:p>
          <a:p>
            <a:endParaRPr lang="en-US" altLang="zh-CN" sz="1800" dirty="0" smtClean="0">
              <a:sym typeface="Huawei Sans" panose="020C0503030203020204" pitchFamily="34" charset="0"/>
            </a:endParaRPr>
          </a:p>
          <a:p>
            <a:pPr lvl="1"/>
            <a:r>
              <a:rPr lang="zh-CN" altLang="zh-CN" sz="1600" dirty="0" smtClean="0">
                <a:sym typeface="Huawei Sans" panose="020C0503030203020204" pitchFamily="34" charset="0"/>
              </a:rPr>
              <a:t>在事务</a:t>
            </a:r>
            <a:r>
              <a:rPr lang="en-US" altLang="zh-CN" sz="1600" dirty="0" err="1" smtClean="0">
                <a:sym typeface="Huawei Sans" panose="020C0503030203020204" pitchFamily="34" charset="0"/>
              </a:rPr>
              <a:t>xid</a:t>
            </a:r>
            <a:r>
              <a:rPr lang="en-US" altLang="zh-CN" sz="1600" dirty="0" smtClean="0">
                <a:sym typeface="Huawei Sans" panose="020C0503030203020204" pitchFamily="34" charset="0"/>
              </a:rPr>
              <a:t>=20</a:t>
            </a:r>
            <a:r>
              <a:rPr lang="zh-CN" altLang="zh-CN" sz="1600" dirty="0" smtClean="0">
                <a:sym typeface="Huawei Sans" panose="020C0503030203020204" pitchFamily="34" charset="0"/>
              </a:rPr>
              <a:t>做了</a:t>
            </a:r>
            <a:r>
              <a:rPr lang="en-US" altLang="zh-CN" sz="1600" dirty="0" smtClean="0">
                <a:sym typeface="Huawei Sans" panose="020C0503030203020204" pitchFamily="34" charset="0"/>
              </a:rPr>
              <a:t>delete</a:t>
            </a:r>
            <a:r>
              <a:rPr lang="zh-CN" altLang="zh-CN" sz="1600" dirty="0" smtClean="0">
                <a:sym typeface="Huawei Sans" panose="020C0503030203020204" pitchFamily="34" charset="0"/>
              </a:rPr>
              <a:t>此行的操作</a:t>
            </a:r>
            <a:r>
              <a:rPr lang="zh-CN" altLang="en-US" sz="1600" dirty="0" smtClean="0">
                <a:sym typeface="Huawei Sans" panose="020C0503030203020204" pitchFamily="34" charset="0"/>
              </a:rPr>
              <a:t>，</a:t>
            </a:r>
            <a:r>
              <a:rPr lang="en-US" altLang="zh-CN" sz="1600" dirty="0" err="1" smtClean="0">
                <a:sym typeface="Huawei Sans" panose="020C0503030203020204" pitchFamily="34" charset="0"/>
              </a:rPr>
              <a:t>xmax</a:t>
            </a:r>
            <a:r>
              <a:rPr lang="zh-CN" altLang="zh-CN" sz="1600" dirty="0" smtClean="0">
                <a:sym typeface="Huawei Sans" panose="020C0503030203020204" pitchFamily="34" charset="0"/>
              </a:rPr>
              <a:t>被标记为</a:t>
            </a:r>
            <a:r>
              <a:rPr lang="en-US" altLang="zh-CN" sz="1600" dirty="0" smtClean="0">
                <a:sym typeface="Huawei Sans" panose="020C0503030203020204" pitchFamily="34" charset="0"/>
              </a:rPr>
              <a:t>20</a:t>
            </a:r>
            <a:r>
              <a:rPr lang="zh-CN" altLang="en-US" sz="1600" dirty="0" smtClean="0">
                <a:sym typeface="Huawei Sans" panose="020C0503030203020204" pitchFamily="34" charset="0"/>
              </a:rPr>
              <a:t>，</a:t>
            </a:r>
            <a:r>
              <a:rPr lang="zh-CN" altLang="zh-CN" sz="1600" dirty="0" smtClean="0">
                <a:sym typeface="Huawei Sans" panose="020C0503030203020204" pitchFamily="34" charset="0"/>
              </a:rPr>
              <a:t>如果此事务提交，那么此行最终会被回收</a:t>
            </a:r>
            <a:r>
              <a:rPr lang="zh-CN" altLang="en-US" sz="1600" dirty="0" smtClean="0">
                <a:sym typeface="Huawei Sans" panose="020C0503030203020204" pitchFamily="34" charset="0"/>
              </a:rPr>
              <a:t>。</a:t>
            </a:r>
          </a:p>
          <a:p>
            <a:endParaRPr lang="zh-CN" altLang="en-US" dirty="0" smtClean="0">
              <a:sym typeface="Huawei Sans" panose="020C0503030203020204" pitchFamily="34" charset="0"/>
            </a:endParaRPr>
          </a:p>
          <a:p>
            <a:endParaRPr lang="zh-CN" altLang="en-US" dirty="0">
              <a:sym typeface="Huawei Sans" panose="020C0503030203020204" pitchFamily="34" charset="0"/>
            </a:endParaRPr>
          </a:p>
        </p:txBody>
      </p:sp>
      <p:grpSp>
        <p:nvGrpSpPr>
          <p:cNvPr id="16" name="组合 15"/>
          <p:cNvGrpSpPr/>
          <p:nvPr/>
        </p:nvGrpSpPr>
        <p:grpSpPr>
          <a:xfrm>
            <a:off x="6491722" y="2068203"/>
            <a:ext cx="4020185" cy="819785"/>
            <a:chOff x="6491722" y="2068203"/>
            <a:chExt cx="4020185" cy="819785"/>
          </a:xfrm>
        </p:grpSpPr>
        <p:pic>
          <p:nvPicPr>
            <p:cNvPr id="6" name="图片 5" descr="D:\Projects\Inplace Update\书\Insert.PNG"/>
            <p:cNvPicPr/>
            <p:nvPr/>
          </p:nvPicPr>
          <p:blipFill>
            <a:blip r:embed="rId3">
              <a:extLst>
                <a:ext uri="{28A0092B-C50C-407E-A947-70E740481C1C}">
                  <a14:useLocalDpi xmlns:a14="http://schemas.microsoft.com/office/drawing/2010/main" val="0"/>
                </a:ext>
              </a:extLst>
            </a:blip>
            <a:srcRect/>
            <a:stretch>
              <a:fillRect/>
            </a:stretch>
          </p:blipFill>
          <p:spPr bwMode="auto">
            <a:xfrm>
              <a:off x="6491722" y="2068203"/>
              <a:ext cx="4020185" cy="819785"/>
            </a:xfrm>
            <a:prstGeom prst="rect">
              <a:avLst/>
            </a:prstGeom>
            <a:solidFill>
              <a:srgbClr val="D6DCE4"/>
            </a:solidFill>
            <a:ln>
              <a:noFill/>
            </a:ln>
          </p:spPr>
        </p:pic>
        <p:sp>
          <p:nvSpPr>
            <p:cNvPr id="4" name="矩形 3"/>
            <p:cNvSpPr/>
            <p:nvPr/>
          </p:nvSpPr>
          <p:spPr>
            <a:xfrm>
              <a:off x="65947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73059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80171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87283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0,1</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9439565" y="2459623"/>
              <a:ext cx="905162" cy="191214"/>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‘insert’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矩形 4"/>
            <p:cNvSpPr/>
            <p:nvPr/>
          </p:nvSpPr>
          <p:spPr>
            <a:xfrm>
              <a:off x="6678355" y="2266444"/>
              <a:ext cx="54402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733630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8043434" y="2278692"/>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881734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t_tcid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9536552" y="229864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data</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 name="组合 16"/>
          <p:cNvGrpSpPr/>
          <p:nvPr/>
        </p:nvGrpSpPr>
        <p:grpSpPr>
          <a:xfrm>
            <a:off x="6362672" y="4022741"/>
            <a:ext cx="4020185" cy="819785"/>
            <a:chOff x="6491722" y="2068203"/>
            <a:chExt cx="4020185" cy="819785"/>
          </a:xfrm>
        </p:grpSpPr>
        <p:pic>
          <p:nvPicPr>
            <p:cNvPr id="18" name="图片 17" descr="D:\Projects\Inplace Update\书\Insert.PNG"/>
            <p:cNvPicPr/>
            <p:nvPr/>
          </p:nvPicPr>
          <p:blipFill>
            <a:blip r:embed="rId3">
              <a:extLst>
                <a:ext uri="{28A0092B-C50C-407E-A947-70E740481C1C}">
                  <a14:useLocalDpi xmlns:a14="http://schemas.microsoft.com/office/drawing/2010/main" val="0"/>
                </a:ext>
              </a:extLst>
            </a:blip>
            <a:srcRect/>
            <a:stretch>
              <a:fillRect/>
            </a:stretch>
          </p:blipFill>
          <p:spPr bwMode="auto">
            <a:xfrm>
              <a:off x="6491722" y="2068203"/>
              <a:ext cx="4020185" cy="819785"/>
            </a:xfrm>
            <a:prstGeom prst="rect">
              <a:avLst/>
            </a:prstGeom>
            <a:solidFill>
              <a:srgbClr val="D6DCE4"/>
            </a:solidFill>
            <a:ln>
              <a:noFill/>
            </a:ln>
          </p:spPr>
        </p:pic>
        <p:sp>
          <p:nvSpPr>
            <p:cNvPr id="19" name="矩形 18"/>
            <p:cNvSpPr/>
            <p:nvPr/>
          </p:nvSpPr>
          <p:spPr>
            <a:xfrm>
              <a:off x="6585529"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矩形 19"/>
            <p:cNvSpPr/>
            <p:nvPr/>
          </p:nvSpPr>
          <p:spPr>
            <a:xfrm>
              <a:off x="73059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20</a:t>
              </a:r>
              <a:endPar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矩形 20"/>
            <p:cNvSpPr/>
            <p:nvPr/>
          </p:nvSpPr>
          <p:spPr>
            <a:xfrm>
              <a:off x="80171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矩形 21"/>
            <p:cNvSpPr/>
            <p:nvPr/>
          </p:nvSpPr>
          <p:spPr>
            <a:xfrm>
              <a:off x="87283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0,1</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矩形 22"/>
            <p:cNvSpPr/>
            <p:nvPr/>
          </p:nvSpPr>
          <p:spPr>
            <a:xfrm>
              <a:off x="9439565" y="2459623"/>
              <a:ext cx="905162" cy="191214"/>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‘insert’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矩形 23"/>
            <p:cNvSpPr/>
            <p:nvPr/>
          </p:nvSpPr>
          <p:spPr>
            <a:xfrm>
              <a:off x="6678355" y="2266444"/>
              <a:ext cx="54402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矩形 24"/>
            <p:cNvSpPr/>
            <p:nvPr/>
          </p:nvSpPr>
          <p:spPr>
            <a:xfrm>
              <a:off x="733630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矩形 25"/>
            <p:cNvSpPr/>
            <p:nvPr/>
          </p:nvSpPr>
          <p:spPr>
            <a:xfrm>
              <a:off x="8043434" y="2278692"/>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矩形 26"/>
            <p:cNvSpPr/>
            <p:nvPr/>
          </p:nvSpPr>
          <p:spPr>
            <a:xfrm>
              <a:off x="881734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t_tcid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27"/>
            <p:cNvSpPr/>
            <p:nvPr/>
          </p:nvSpPr>
          <p:spPr>
            <a:xfrm>
              <a:off x="9536552" y="229864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data</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811086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838" y="505513"/>
            <a:ext cx="10728325" cy="485982"/>
          </a:xfrm>
        </p:spPr>
        <p:txBody>
          <a:bodyPr>
            <a:normAutofit fontScale="90000"/>
          </a:bodyPr>
          <a:lstStyle/>
          <a:p>
            <a:r>
              <a:rPr lang="zh-CN" altLang="zh-CN" sz="3600" dirty="0">
                <a:sym typeface="Huawei Sans" panose="020C0503030203020204" pitchFamily="34" charset="0"/>
              </a:rPr>
              <a:t>多版本管理以及</a:t>
            </a:r>
            <a:r>
              <a:rPr lang="en-US" altLang="zh-CN" sz="3600" dirty="0">
                <a:sym typeface="Huawei Sans" panose="020C0503030203020204" pitchFamily="34" charset="0"/>
              </a:rPr>
              <a:t>DML</a:t>
            </a:r>
            <a:r>
              <a:rPr lang="zh-CN" altLang="zh-CN" sz="3600" dirty="0" smtClean="0">
                <a:sym typeface="Huawei Sans" panose="020C0503030203020204" pitchFamily="34" charset="0"/>
              </a:rPr>
              <a:t>操作</a:t>
            </a:r>
            <a:r>
              <a:rPr lang="en-US" altLang="zh-CN" sz="3600" dirty="0" smtClean="0">
                <a:sym typeface="Huawei Sans" panose="020C0503030203020204" pitchFamily="34" charset="0"/>
              </a:rPr>
              <a:t>-</a:t>
            </a:r>
            <a:r>
              <a:rPr lang="zh-CN" altLang="en-US" sz="3600" dirty="0" smtClean="0">
                <a:sym typeface="Huawei Sans" panose="020C0503030203020204" pitchFamily="34" charset="0"/>
              </a:rPr>
              <a:t>案例</a:t>
            </a:r>
            <a:r>
              <a:rPr lang="en-US" altLang="zh-CN" sz="3600" dirty="0" smtClean="0">
                <a:sym typeface="Huawei Sans" panose="020C0503030203020204" pitchFamily="34" charset="0"/>
              </a:rPr>
              <a:t>2</a:t>
            </a:r>
            <a:r>
              <a:rPr lang="zh-CN" altLang="zh-CN" dirty="0">
                <a:sym typeface="Huawei Sans" panose="020C0503030203020204" pitchFamily="34" charset="0"/>
              </a:rPr>
              <a:t/>
            </a:r>
            <a:br>
              <a:rPr lang="zh-CN" altLang="zh-CN" dirty="0">
                <a:sym typeface="Huawei Sans" panose="020C0503030203020204" pitchFamily="34" charset="0"/>
              </a:rPr>
            </a:b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31838" y="1047750"/>
            <a:ext cx="6011862" cy="5153025"/>
          </a:xfrm>
        </p:spPr>
        <p:txBody>
          <a:bodyPr/>
          <a:lstStyle/>
          <a:p>
            <a:r>
              <a:rPr lang="zh-CN" altLang="en-US" sz="1800" dirty="0" smtClean="0">
                <a:sym typeface="Huawei Sans" panose="020C0503030203020204" pitchFamily="34" charset="0"/>
              </a:rPr>
              <a:t>例子：</a:t>
            </a:r>
            <a:endParaRPr lang="en-US" altLang="zh-CN" sz="1800" dirty="0" smtClean="0">
              <a:sym typeface="Huawei Sans" panose="020C0503030203020204" pitchFamily="34" charset="0"/>
            </a:endParaRPr>
          </a:p>
          <a:p>
            <a:pPr lvl="1"/>
            <a:r>
              <a:rPr lang="zh-CN" altLang="zh-CN" sz="1600" kern="100" dirty="0">
                <a:cs typeface="Times New Roman" panose="02020603050405020304" pitchFamily="18" charset="0"/>
                <a:sym typeface="Huawei Sans" panose="020C0503030203020204" pitchFamily="34" charset="0"/>
              </a:rPr>
              <a:t>假设在一个</a:t>
            </a:r>
            <a:r>
              <a:rPr lang="en-US" altLang="zh-CN" sz="1600" kern="100" dirty="0" err="1">
                <a:cs typeface="Times New Roman" panose="02020603050405020304" pitchFamily="18" charset="0"/>
                <a:sym typeface="Huawei Sans" panose="020C0503030203020204" pitchFamily="34" charset="0"/>
              </a:rPr>
              <a:t>Xid</a:t>
            </a:r>
            <a:r>
              <a:rPr lang="zh-CN" altLang="zh-CN" sz="1600" kern="100" dirty="0">
                <a:cs typeface="Times New Roman" panose="02020603050405020304" pitchFamily="18" charset="0"/>
                <a:sym typeface="Huawei Sans" panose="020C0503030203020204" pitchFamily="34" charset="0"/>
              </a:rPr>
              <a:t>为</a:t>
            </a:r>
            <a:r>
              <a:rPr lang="en-US" altLang="zh-CN" sz="1600" kern="100" dirty="0">
                <a:cs typeface="Times New Roman" panose="02020603050405020304" pitchFamily="18" charset="0"/>
                <a:sym typeface="Huawei Sans" panose="020C0503030203020204" pitchFamily="34" charset="0"/>
              </a:rPr>
              <a:t>10</a:t>
            </a:r>
            <a:r>
              <a:rPr lang="zh-CN" altLang="zh-CN" sz="1600" kern="100" dirty="0">
                <a:cs typeface="Times New Roman" panose="02020603050405020304" pitchFamily="18" charset="0"/>
                <a:sym typeface="Huawei Sans" panose="020C0503030203020204" pitchFamily="34" charset="0"/>
              </a:rPr>
              <a:t>的事务中，在一个只有一列</a:t>
            </a:r>
            <a:r>
              <a:rPr lang="en-US" altLang="zh-CN" sz="1600" kern="100" dirty="0" err="1">
                <a:cs typeface="Times New Roman" panose="02020603050405020304" pitchFamily="18" charset="0"/>
                <a:sym typeface="Huawei Sans" panose="020C0503030203020204" pitchFamily="34" charset="0"/>
              </a:rPr>
              <a:t>varchar</a:t>
            </a:r>
            <a:r>
              <a:rPr lang="zh-CN" altLang="zh-CN" sz="1600" kern="100" dirty="0">
                <a:cs typeface="Times New Roman" panose="02020603050405020304" pitchFamily="18" charset="0"/>
                <a:sym typeface="Huawei Sans" panose="020C0503030203020204" pitchFamily="34" charset="0"/>
              </a:rPr>
              <a:t>（变长字符串（类型））数据的表中插入一条数据</a:t>
            </a:r>
            <a:r>
              <a:rPr lang="zh-CN" altLang="en-US" sz="1600" kern="100" dirty="0">
                <a:cs typeface="Times New Roman" panose="02020603050405020304" pitchFamily="18" charset="0"/>
                <a:sym typeface="Huawei Sans" panose="020C0503030203020204" pitchFamily="34" charset="0"/>
              </a:rPr>
              <a:t>‘</a:t>
            </a:r>
            <a:r>
              <a:rPr lang="en-US" altLang="zh-CN" sz="1600" kern="100" dirty="0">
                <a:cs typeface="Times New Roman" panose="02020603050405020304" pitchFamily="18" charset="0"/>
                <a:sym typeface="Huawei Sans" panose="020C0503030203020204" pitchFamily="34" charset="0"/>
              </a:rPr>
              <a:t>insert</a:t>
            </a:r>
            <a:r>
              <a:rPr lang="zh-CN" altLang="en-US" sz="1600" kern="100" dirty="0">
                <a:cs typeface="Times New Roman" panose="02020603050405020304" pitchFamily="18" charset="0"/>
                <a:sym typeface="Huawei Sans" panose="020C0503030203020204" pitchFamily="34" charset="0"/>
              </a:rPr>
              <a:t>’</a:t>
            </a:r>
            <a:r>
              <a:rPr lang="zh-CN" altLang="zh-CN" sz="1600" kern="100" dirty="0">
                <a:cs typeface="Times New Roman" panose="02020603050405020304" pitchFamily="18" charset="0"/>
                <a:sym typeface="Huawei Sans" panose="020C0503030203020204" pitchFamily="34" charset="0"/>
              </a:rPr>
              <a:t>，该行数据落入编号为</a:t>
            </a:r>
            <a:r>
              <a:rPr lang="en-US" altLang="zh-CN" sz="1600" kern="100" dirty="0">
                <a:cs typeface="Times New Roman" panose="02020603050405020304" pitchFamily="18" charset="0"/>
                <a:sym typeface="Huawei Sans" panose="020C0503030203020204" pitchFamily="34" charset="0"/>
              </a:rPr>
              <a:t>0</a:t>
            </a:r>
            <a:r>
              <a:rPr lang="zh-CN" altLang="zh-CN" sz="1600" kern="100" dirty="0">
                <a:cs typeface="Times New Roman" panose="02020603050405020304" pitchFamily="18" charset="0"/>
                <a:sym typeface="Huawei Sans" panose="020C0503030203020204" pitchFamily="34" charset="0"/>
              </a:rPr>
              <a:t>的数据页面上</a:t>
            </a:r>
            <a:r>
              <a:rPr lang="zh-CN" altLang="en-US" sz="1600" kern="100" dirty="0">
                <a:cs typeface="Times New Roman" panose="02020603050405020304" pitchFamily="18" charset="0"/>
                <a:sym typeface="Huawei Sans" panose="020C0503030203020204" pitchFamily="34" charset="0"/>
              </a:rPr>
              <a:t>，</a:t>
            </a:r>
            <a:r>
              <a:rPr lang="en-US" altLang="zh-CN" sz="1600" kern="100" dirty="0" err="1">
                <a:cs typeface="Times New Roman" panose="02020603050405020304" pitchFamily="18" charset="0"/>
                <a:sym typeface="Huawei Sans" panose="020C0503030203020204" pitchFamily="34" charset="0"/>
              </a:rPr>
              <a:t>xmax</a:t>
            </a:r>
            <a:r>
              <a:rPr lang="zh-CN" altLang="zh-CN" sz="1600" kern="100" dirty="0">
                <a:cs typeface="Times New Roman" panose="02020603050405020304" pitchFamily="18" charset="0"/>
                <a:sym typeface="Huawei Sans" panose="020C0503030203020204" pitchFamily="34" charset="0"/>
              </a:rPr>
              <a:t>为</a:t>
            </a:r>
            <a:r>
              <a:rPr lang="en-US" altLang="zh-CN" sz="1600" kern="100" dirty="0">
                <a:cs typeface="Times New Roman" panose="02020603050405020304" pitchFamily="18" charset="0"/>
                <a:sym typeface="Huawei Sans" panose="020C0503030203020204" pitchFamily="34" charset="0"/>
              </a:rPr>
              <a:t>0</a:t>
            </a:r>
            <a:r>
              <a:rPr lang="zh-CN" altLang="zh-CN" sz="1600" kern="100" dirty="0">
                <a:cs typeface="Times New Roman" panose="02020603050405020304" pitchFamily="18" charset="0"/>
                <a:sym typeface="Huawei Sans" panose="020C0503030203020204" pitchFamily="34" charset="0"/>
              </a:rPr>
              <a:t>，此时此记录为有效</a:t>
            </a:r>
            <a:r>
              <a:rPr lang="zh-CN" altLang="zh-CN" sz="1600" kern="100" dirty="0" smtClean="0">
                <a:cs typeface="Times New Roman" panose="02020603050405020304" pitchFamily="18" charset="0"/>
                <a:sym typeface="Huawei Sans" panose="020C0503030203020204" pitchFamily="34" charset="0"/>
              </a:rPr>
              <a:t>记录</a:t>
            </a:r>
            <a:r>
              <a:rPr lang="zh-CN" altLang="en-US" sz="1600" kern="100" dirty="0" smtClean="0">
                <a:cs typeface="Times New Roman" panose="02020603050405020304" pitchFamily="18" charset="0"/>
                <a:sym typeface="Huawei Sans" panose="020C0503030203020204" pitchFamily="34" charset="0"/>
              </a:rPr>
              <a:t>。</a:t>
            </a:r>
            <a:endParaRPr lang="en-US" altLang="zh-CN" sz="1600" kern="100" dirty="0" smtClean="0">
              <a:cs typeface="Times New Roman" panose="02020603050405020304" pitchFamily="18" charset="0"/>
              <a:sym typeface="Huawei Sans" panose="020C0503030203020204" pitchFamily="34" charset="0"/>
            </a:endParaRPr>
          </a:p>
          <a:p>
            <a:pPr lvl="1"/>
            <a:endParaRPr lang="en-US" altLang="zh-CN" sz="1600" kern="100" dirty="0" smtClean="0">
              <a:cs typeface="Times New Roman" panose="02020603050405020304" pitchFamily="18" charset="0"/>
              <a:sym typeface="Huawei Sans" panose="020C0503030203020204" pitchFamily="34" charset="0"/>
            </a:endParaRPr>
          </a:p>
          <a:p>
            <a:pPr lvl="1"/>
            <a:r>
              <a:rPr lang="zh-CN" altLang="en-US" sz="1600" dirty="0">
                <a:sym typeface="Huawei Sans" panose="020C0503030203020204" pitchFamily="34" charset="0"/>
              </a:rPr>
              <a:t>在事务</a:t>
            </a:r>
            <a:r>
              <a:rPr lang="en-US" altLang="zh-CN" sz="1600" dirty="0" err="1">
                <a:sym typeface="Huawei Sans" panose="020C0503030203020204" pitchFamily="34" charset="0"/>
              </a:rPr>
              <a:t>xid</a:t>
            </a:r>
            <a:r>
              <a:rPr lang="en-US" altLang="zh-CN" sz="1600" dirty="0">
                <a:sym typeface="Huawei Sans" panose="020C0503030203020204" pitchFamily="34" charset="0"/>
              </a:rPr>
              <a:t>=30</a:t>
            </a:r>
            <a:r>
              <a:rPr lang="zh-CN" altLang="en-US" sz="1600" dirty="0">
                <a:sym typeface="Huawei Sans" panose="020C0503030203020204" pitchFamily="34" charset="0"/>
              </a:rPr>
              <a:t>中连续对该行做两次更新，第一次更新后，原有行失效，通过</a:t>
            </a:r>
            <a:r>
              <a:rPr lang="en-US" altLang="zh-CN" sz="1600" dirty="0" err="1">
                <a:sym typeface="Huawei Sans" panose="020C0503030203020204" pitchFamily="34" charset="0"/>
              </a:rPr>
              <a:t>ctid</a:t>
            </a:r>
            <a:r>
              <a:rPr lang="zh-CN" altLang="en-US" sz="1600" dirty="0">
                <a:sym typeface="Huawei Sans" panose="020C0503030203020204" pitchFamily="34" charset="0"/>
              </a:rPr>
              <a:t>记录新版本的</a:t>
            </a:r>
            <a:r>
              <a:rPr lang="en-US" altLang="zh-CN" sz="1600" dirty="0" err="1">
                <a:sym typeface="Huawei Sans" panose="020C0503030203020204" pitchFamily="34" charset="0"/>
              </a:rPr>
              <a:t>ctid</a:t>
            </a:r>
            <a:r>
              <a:rPr lang="zh-CN" altLang="en-US" sz="1600" dirty="0">
                <a:sym typeface="Huawei Sans" panose="020C0503030203020204" pitchFamily="34" charset="0"/>
              </a:rPr>
              <a:t>，进而指向下</a:t>
            </a:r>
            <a:r>
              <a:rPr lang="zh-CN" altLang="en-US" sz="1600" dirty="0" smtClean="0">
                <a:sym typeface="Huawei Sans" panose="020C0503030203020204" pitchFamily="34" charset="0"/>
              </a:rPr>
              <a:t>一行。</a:t>
            </a:r>
            <a:endParaRPr lang="en-US" altLang="zh-CN" sz="1600" dirty="0" smtClean="0">
              <a:sym typeface="Huawei Sans" panose="020C0503030203020204" pitchFamily="34" charset="0"/>
            </a:endParaRPr>
          </a:p>
          <a:p>
            <a:pPr lvl="1"/>
            <a:endParaRPr lang="en-US" altLang="zh-CN" sz="1600" dirty="0" smtClean="0">
              <a:sym typeface="Huawei Sans" panose="020C0503030203020204" pitchFamily="34" charset="0"/>
            </a:endParaRPr>
          </a:p>
          <a:p>
            <a:pPr lvl="1"/>
            <a:r>
              <a:rPr lang="zh-CN" altLang="en-US" sz="1600" kern="100" dirty="0">
                <a:cs typeface="Times New Roman" panose="02020603050405020304" pitchFamily="18" charset="0"/>
                <a:sym typeface="Huawei Sans" panose="020C0503030203020204" pitchFamily="34" charset="0"/>
              </a:rPr>
              <a:t>第二次更新后，</a:t>
            </a:r>
            <a:r>
              <a:rPr lang="zh-CN" altLang="zh-CN" sz="1600" kern="100" dirty="0">
                <a:cs typeface="Times New Roman" panose="02020603050405020304" pitchFamily="18" charset="0"/>
                <a:sym typeface="Huawei Sans" panose="020C0503030203020204" pitchFamily="34" charset="0"/>
              </a:rPr>
              <a:t>第二个版本也变为历史版本，通过</a:t>
            </a:r>
            <a:r>
              <a:rPr lang="en-US" altLang="zh-CN" sz="1600" kern="100" dirty="0" err="1">
                <a:cs typeface="Times New Roman" panose="02020603050405020304" pitchFamily="18" charset="0"/>
                <a:sym typeface="Huawei Sans" panose="020C0503030203020204" pitchFamily="34" charset="0"/>
              </a:rPr>
              <a:t>ctid</a:t>
            </a:r>
            <a:r>
              <a:rPr lang="zh-CN" altLang="zh-CN" sz="1600" kern="100" dirty="0">
                <a:cs typeface="Times New Roman" panose="02020603050405020304" pitchFamily="18" charset="0"/>
                <a:sym typeface="Huawei Sans" panose="020C0503030203020204" pitchFamily="34" charset="0"/>
              </a:rPr>
              <a:t>指向最新版本</a:t>
            </a:r>
            <a:r>
              <a:rPr lang="zh-CN" altLang="en-US" sz="1600" kern="100" dirty="0">
                <a:cs typeface="Times New Roman" panose="02020603050405020304" pitchFamily="18" charset="0"/>
                <a:sym typeface="Huawei Sans" panose="020C0503030203020204" pitchFamily="34" charset="0"/>
              </a:rPr>
              <a:t>，</a:t>
            </a:r>
            <a:r>
              <a:rPr lang="zh-CN" altLang="zh-CN" sz="1600" kern="100" dirty="0">
                <a:cs typeface="Times New Roman" panose="02020603050405020304" pitchFamily="18" charset="0"/>
                <a:sym typeface="Huawei Sans" panose="020C0503030203020204" pitchFamily="34" charset="0"/>
              </a:rPr>
              <a:t>第二个版本的</a:t>
            </a:r>
            <a:r>
              <a:rPr lang="en-US" altLang="zh-CN" sz="1600" kern="100" dirty="0" err="1">
                <a:cs typeface="Times New Roman" panose="02020603050405020304" pitchFamily="18" charset="0"/>
                <a:sym typeface="Huawei Sans" panose="020C0503030203020204" pitchFamily="34" charset="0"/>
              </a:rPr>
              <a:t>xmin</a:t>
            </a:r>
            <a:r>
              <a:rPr lang="zh-CN" altLang="zh-CN" sz="1600" kern="100" dirty="0">
                <a:cs typeface="Times New Roman" panose="02020603050405020304" pitchFamily="18" charset="0"/>
                <a:sym typeface="Huawei Sans" panose="020C0503030203020204" pitchFamily="34" charset="0"/>
              </a:rPr>
              <a:t>、</a:t>
            </a:r>
            <a:r>
              <a:rPr lang="en-US" altLang="zh-CN" sz="1600" kern="100" dirty="0" err="1">
                <a:cs typeface="Times New Roman" panose="02020603050405020304" pitchFamily="18" charset="0"/>
                <a:sym typeface="Huawei Sans" panose="020C0503030203020204" pitchFamily="34" charset="0"/>
              </a:rPr>
              <a:t>xmax</a:t>
            </a:r>
            <a:r>
              <a:rPr lang="zh-CN" altLang="zh-CN" sz="1600" kern="100" dirty="0">
                <a:cs typeface="Times New Roman" panose="02020603050405020304" pitchFamily="18" charset="0"/>
                <a:sym typeface="Huawei Sans" panose="020C0503030203020204" pitchFamily="34" charset="0"/>
              </a:rPr>
              <a:t>都为</a:t>
            </a:r>
            <a:r>
              <a:rPr lang="en-US" altLang="zh-CN" sz="1600" kern="100" dirty="0">
                <a:cs typeface="Times New Roman" panose="02020603050405020304" pitchFamily="18" charset="0"/>
                <a:sym typeface="Huawei Sans" panose="020C0503030203020204" pitchFamily="34" charset="0"/>
              </a:rPr>
              <a:t>30</a:t>
            </a:r>
            <a:r>
              <a:rPr lang="zh-CN" altLang="zh-CN" sz="1600" kern="100" dirty="0">
                <a:cs typeface="Times New Roman" panose="02020603050405020304" pitchFamily="18" charset="0"/>
                <a:sym typeface="Huawei Sans" panose="020C0503030203020204" pitchFamily="34" charset="0"/>
              </a:rPr>
              <a:t>，即此版本在同一事务中被删除，而最新版本</a:t>
            </a:r>
            <a:r>
              <a:rPr lang="en-US" altLang="zh-CN" sz="1600" kern="100" dirty="0" err="1">
                <a:cs typeface="Times New Roman" panose="02020603050405020304" pitchFamily="18" charset="0"/>
                <a:sym typeface="Huawei Sans" panose="020C0503030203020204" pitchFamily="34" charset="0"/>
              </a:rPr>
              <a:t>xmin</a:t>
            </a:r>
            <a:r>
              <a:rPr lang="zh-CN" altLang="zh-CN" sz="1600" kern="100" dirty="0">
                <a:cs typeface="Times New Roman" panose="02020603050405020304" pitchFamily="18" charset="0"/>
                <a:sym typeface="Huawei Sans" panose="020C0503030203020204" pitchFamily="34" charset="0"/>
              </a:rPr>
              <a:t>也仍为</a:t>
            </a:r>
            <a:r>
              <a:rPr lang="en-US" altLang="zh-CN" sz="1600" kern="100" dirty="0">
                <a:cs typeface="Times New Roman" panose="02020603050405020304" pitchFamily="18" charset="0"/>
                <a:sym typeface="Huawei Sans" panose="020C0503030203020204" pitchFamily="34" charset="0"/>
              </a:rPr>
              <a:t>30</a:t>
            </a:r>
            <a:r>
              <a:rPr lang="zh-CN" altLang="zh-CN" sz="1600" kern="100" dirty="0">
                <a:cs typeface="Times New Roman" panose="02020603050405020304" pitchFamily="18" charset="0"/>
                <a:sym typeface="Huawei Sans" panose="020C0503030203020204" pitchFamily="34" charset="0"/>
              </a:rPr>
              <a:t>，只是</a:t>
            </a:r>
            <a:r>
              <a:rPr lang="en-US" altLang="zh-CN" sz="1600" kern="100" dirty="0" err="1">
                <a:cs typeface="Times New Roman" panose="02020603050405020304" pitchFamily="18" charset="0"/>
                <a:sym typeface="Huawei Sans" panose="020C0503030203020204" pitchFamily="34" charset="0"/>
              </a:rPr>
              <a:t>cid</a:t>
            </a:r>
            <a:r>
              <a:rPr lang="zh-CN" altLang="zh-CN" sz="1600" kern="100" dirty="0">
                <a:cs typeface="Times New Roman" panose="02020603050405020304" pitchFamily="18" charset="0"/>
                <a:sym typeface="Huawei Sans" panose="020C0503030203020204" pitchFamily="34" charset="0"/>
              </a:rPr>
              <a:t>从</a:t>
            </a:r>
            <a:r>
              <a:rPr lang="en-US" altLang="zh-CN" sz="1600" kern="100" dirty="0">
                <a:cs typeface="Times New Roman" panose="02020603050405020304" pitchFamily="18" charset="0"/>
                <a:sym typeface="Huawei Sans" panose="020C0503030203020204" pitchFamily="34" charset="0"/>
              </a:rPr>
              <a:t>0</a:t>
            </a:r>
            <a:r>
              <a:rPr lang="zh-CN" altLang="zh-CN" sz="1600" kern="100" dirty="0">
                <a:cs typeface="Times New Roman" panose="02020603050405020304" pitchFamily="18" charset="0"/>
                <a:sym typeface="Huawei Sans" panose="020C0503030203020204" pitchFamily="34" charset="0"/>
              </a:rPr>
              <a:t>增加为</a:t>
            </a:r>
            <a:r>
              <a:rPr lang="en-US" altLang="zh-CN" sz="1600" kern="100" dirty="0" smtClean="0">
                <a:cs typeface="Times New Roman" panose="02020603050405020304" pitchFamily="18" charset="0"/>
                <a:sym typeface="Huawei Sans" panose="020C0503030203020204" pitchFamily="34" charset="0"/>
              </a:rPr>
              <a:t>1</a:t>
            </a:r>
            <a:r>
              <a:rPr lang="zh-CN" altLang="en-US" sz="1600" kern="100" dirty="0">
                <a:cs typeface="Times New Roman" panose="02020603050405020304" pitchFamily="18" charset="0"/>
                <a:sym typeface="Huawei Sans" panose="020C0503030203020204" pitchFamily="34" charset="0"/>
              </a:rPr>
              <a:t>。</a:t>
            </a:r>
            <a:endParaRPr lang="zh-CN" altLang="en-US" sz="1600" dirty="0">
              <a:sym typeface="Huawei Sans" panose="020C0503030203020204" pitchFamily="34" charset="0"/>
            </a:endParaRPr>
          </a:p>
          <a:p>
            <a:pPr lvl="1"/>
            <a:endParaRPr lang="en-US" altLang="zh-CN" dirty="0" smtClean="0">
              <a:sym typeface="Huawei Sans" panose="020C0503030203020204" pitchFamily="34" charset="0"/>
            </a:endParaRPr>
          </a:p>
        </p:txBody>
      </p:sp>
      <p:grpSp>
        <p:nvGrpSpPr>
          <p:cNvPr id="48" name="组合 47"/>
          <p:cNvGrpSpPr/>
          <p:nvPr/>
        </p:nvGrpSpPr>
        <p:grpSpPr>
          <a:xfrm>
            <a:off x="6998362" y="2709172"/>
            <a:ext cx="4020186" cy="1547312"/>
            <a:chOff x="7113143" y="1288613"/>
            <a:chExt cx="4020186" cy="1547312"/>
          </a:xfrm>
        </p:grpSpPr>
        <p:grpSp>
          <p:nvGrpSpPr>
            <p:cNvPr id="43" name="组合 42"/>
            <p:cNvGrpSpPr/>
            <p:nvPr/>
          </p:nvGrpSpPr>
          <p:grpSpPr>
            <a:xfrm>
              <a:off x="7113143" y="1288613"/>
              <a:ext cx="4020186" cy="1547312"/>
              <a:chOff x="7439976" y="2701473"/>
              <a:chExt cx="4020186" cy="1547312"/>
            </a:xfrm>
          </p:grpSpPr>
          <p:grpSp>
            <p:nvGrpSpPr>
              <p:cNvPr id="19" name="组合 18"/>
              <p:cNvGrpSpPr/>
              <p:nvPr/>
            </p:nvGrpSpPr>
            <p:grpSpPr>
              <a:xfrm>
                <a:off x="7439976" y="2701473"/>
                <a:ext cx="4020185" cy="819785"/>
                <a:chOff x="6491722" y="2068203"/>
                <a:chExt cx="4020185" cy="819785"/>
              </a:xfrm>
            </p:grpSpPr>
            <p:pic>
              <p:nvPicPr>
                <p:cNvPr id="20" name="图片 19" descr="D:\Projects\Inplace Update\书\Insert.PNG"/>
                <p:cNvPicPr/>
                <p:nvPr/>
              </p:nvPicPr>
              <p:blipFill>
                <a:blip r:embed="rId3">
                  <a:extLst>
                    <a:ext uri="{28A0092B-C50C-407E-A947-70E740481C1C}">
                      <a14:useLocalDpi xmlns:a14="http://schemas.microsoft.com/office/drawing/2010/main" val="0"/>
                    </a:ext>
                  </a:extLst>
                </a:blip>
                <a:srcRect/>
                <a:stretch>
                  <a:fillRect/>
                </a:stretch>
              </p:blipFill>
              <p:spPr bwMode="auto">
                <a:xfrm>
                  <a:off x="6491722" y="2068203"/>
                  <a:ext cx="4020185" cy="819785"/>
                </a:xfrm>
                <a:prstGeom prst="rect">
                  <a:avLst/>
                </a:prstGeom>
                <a:solidFill>
                  <a:srgbClr val="D6DCE4"/>
                </a:solidFill>
                <a:ln>
                  <a:noFill/>
                </a:ln>
              </p:spPr>
            </p:pic>
            <p:sp>
              <p:nvSpPr>
                <p:cNvPr id="21" name="矩形 20"/>
                <p:cNvSpPr/>
                <p:nvPr/>
              </p:nvSpPr>
              <p:spPr>
                <a:xfrm>
                  <a:off x="65947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矩形 21"/>
                <p:cNvSpPr/>
                <p:nvPr/>
              </p:nvSpPr>
              <p:spPr>
                <a:xfrm>
                  <a:off x="73059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矩形 22"/>
                <p:cNvSpPr/>
                <p:nvPr/>
              </p:nvSpPr>
              <p:spPr>
                <a:xfrm>
                  <a:off x="80171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矩形 23"/>
                <p:cNvSpPr/>
                <p:nvPr/>
              </p:nvSpPr>
              <p:spPr>
                <a:xfrm>
                  <a:off x="8728365" y="2459623"/>
                  <a:ext cx="711200" cy="191214"/>
                </a:xfrm>
                <a:prstGeom prst="rect">
                  <a:avLst/>
                </a:prstGeom>
                <a:solidFill>
                  <a:schemeClr val="bg1"/>
                </a:solidFill>
                <a:ln>
                  <a:solidFill>
                    <a:srgbClr val="97C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rPr>
                    <a:t>0,2</a:t>
                  </a:r>
                  <a:r>
                    <a:rPr lang="zh-CN" altLang="en-US" sz="1200" dirty="0" smtClean="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矩形 24"/>
                <p:cNvSpPr/>
                <p:nvPr/>
              </p:nvSpPr>
              <p:spPr>
                <a:xfrm>
                  <a:off x="9439565" y="2459623"/>
                  <a:ext cx="905162" cy="191214"/>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‘insert’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矩形 25"/>
                <p:cNvSpPr/>
                <p:nvPr/>
              </p:nvSpPr>
              <p:spPr>
                <a:xfrm>
                  <a:off x="6678355" y="2266444"/>
                  <a:ext cx="54402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矩形 26"/>
                <p:cNvSpPr/>
                <p:nvPr/>
              </p:nvSpPr>
              <p:spPr>
                <a:xfrm>
                  <a:off x="733630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27"/>
                <p:cNvSpPr/>
                <p:nvPr/>
              </p:nvSpPr>
              <p:spPr>
                <a:xfrm>
                  <a:off x="8043434" y="2278692"/>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881734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t_tcid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矩形 29"/>
                <p:cNvSpPr/>
                <p:nvPr/>
              </p:nvSpPr>
              <p:spPr>
                <a:xfrm>
                  <a:off x="9536552" y="229864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data</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1" name="组合 30"/>
              <p:cNvGrpSpPr/>
              <p:nvPr/>
            </p:nvGrpSpPr>
            <p:grpSpPr>
              <a:xfrm>
                <a:off x="7439977" y="3429000"/>
                <a:ext cx="4020185" cy="819785"/>
                <a:chOff x="6491722" y="2068203"/>
                <a:chExt cx="4020185" cy="819785"/>
              </a:xfrm>
            </p:grpSpPr>
            <p:pic>
              <p:nvPicPr>
                <p:cNvPr id="32" name="图片 31" descr="D:\Projects\Inplace Update\书\Insert.PNG"/>
                <p:cNvPicPr/>
                <p:nvPr/>
              </p:nvPicPr>
              <p:blipFill>
                <a:blip r:embed="rId3">
                  <a:extLst>
                    <a:ext uri="{28A0092B-C50C-407E-A947-70E740481C1C}">
                      <a14:useLocalDpi xmlns:a14="http://schemas.microsoft.com/office/drawing/2010/main" val="0"/>
                    </a:ext>
                  </a:extLst>
                </a:blip>
                <a:srcRect/>
                <a:stretch>
                  <a:fillRect/>
                </a:stretch>
              </p:blipFill>
              <p:spPr bwMode="auto">
                <a:xfrm>
                  <a:off x="6491722" y="2068203"/>
                  <a:ext cx="4020185" cy="819785"/>
                </a:xfrm>
                <a:prstGeom prst="rect">
                  <a:avLst/>
                </a:prstGeom>
                <a:solidFill>
                  <a:srgbClr val="D6DCE4"/>
                </a:solidFill>
                <a:ln>
                  <a:noFill/>
                </a:ln>
              </p:spPr>
            </p:pic>
            <p:sp>
              <p:nvSpPr>
                <p:cNvPr id="33" name="矩形 32"/>
                <p:cNvSpPr/>
                <p:nvPr/>
              </p:nvSpPr>
              <p:spPr>
                <a:xfrm>
                  <a:off x="65947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3</a:t>
                  </a:r>
                  <a:r>
                    <a:rPr lang="en-US" altLang="zh-CN" sz="1200"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p:cNvSpPr/>
                <p:nvPr/>
              </p:nvSpPr>
              <p:spPr>
                <a:xfrm>
                  <a:off x="73059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34"/>
                <p:cNvSpPr/>
                <p:nvPr/>
              </p:nvSpPr>
              <p:spPr>
                <a:xfrm>
                  <a:off x="80171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矩形 35"/>
                <p:cNvSpPr/>
                <p:nvPr/>
              </p:nvSpPr>
              <p:spPr>
                <a:xfrm>
                  <a:off x="87283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rPr>
                    <a:t>0,2</a:t>
                  </a:r>
                  <a:r>
                    <a:rPr lang="zh-CN" altLang="en-US" sz="1200" dirty="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37" name="矩形 36"/>
                <p:cNvSpPr/>
                <p:nvPr/>
              </p:nvSpPr>
              <p:spPr>
                <a:xfrm>
                  <a:off x="9439565" y="2459623"/>
                  <a:ext cx="905162" cy="191214"/>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‘insert’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矩形 37"/>
                <p:cNvSpPr/>
                <p:nvPr/>
              </p:nvSpPr>
              <p:spPr>
                <a:xfrm>
                  <a:off x="6678355" y="2266444"/>
                  <a:ext cx="54402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矩形 38"/>
                <p:cNvSpPr/>
                <p:nvPr/>
              </p:nvSpPr>
              <p:spPr>
                <a:xfrm>
                  <a:off x="733630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39"/>
                <p:cNvSpPr/>
                <p:nvPr/>
              </p:nvSpPr>
              <p:spPr>
                <a:xfrm>
                  <a:off x="8043434" y="2278692"/>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矩形 40"/>
                <p:cNvSpPr/>
                <p:nvPr/>
              </p:nvSpPr>
              <p:spPr>
                <a:xfrm>
                  <a:off x="881734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t_tcid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矩形 41"/>
                <p:cNvSpPr/>
                <p:nvPr/>
              </p:nvSpPr>
              <p:spPr>
                <a:xfrm>
                  <a:off x="9536552" y="229864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data</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cxnSp>
          <p:nvCxnSpPr>
            <p:cNvPr id="46" name="曲线连接符 45"/>
            <p:cNvCxnSpPr/>
            <p:nvPr/>
          </p:nvCxnSpPr>
          <p:spPr>
            <a:xfrm rot="10800000" flipV="1">
              <a:off x="7200658" y="1743024"/>
              <a:ext cx="2325620" cy="746000"/>
            </a:xfrm>
            <a:prstGeom prst="curvedConnector3">
              <a:avLst>
                <a:gd name="adj1" fmla="val 10983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6998361" y="4325805"/>
            <a:ext cx="4020185" cy="2062247"/>
            <a:chOff x="7039899" y="992311"/>
            <a:chExt cx="4020185" cy="2062247"/>
          </a:xfrm>
        </p:grpSpPr>
        <p:grpSp>
          <p:nvGrpSpPr>
            <p:cNvPr id="7" name="组合 6"/>
            <p:cNvGrpSpPr/>
            <p:nvPr/>
          </p:nvGrpSpPr>
          <p:grpSpPr>
            <a:xfrm>
              <a:off x="7039899" y="2234773"/>
              <a:ext cx="4020185" cy="819785"/>
              <a:chOff x="6491722" y="2068203"/>
              <a:chExt cx="4020185" cy="819785"/>
            </a:xfrm>
          </p:grpSpPr>
          <p:pic>
            <p:nvPicPr>
              <p:cNvPr id="8" name="图片 7" descr="D:\Projects\Inplace Update\书\Insert.PNG"/>
              <p:cNvPicPr/>
              <p:nvPr/>
            </p:nvPicPr>
            <p:blipFill>
              <a:blip r:embed="rId3">
                <a:extLst>
                  <a:ext uri="{28A0092B-C50C-407E-A947-70E740481C1C}">
                    <a14:useLocalDpi xmlns:a14="http://schemas.microsoft.com/office/drawing/2010/main" val="0"/>
                  </a:ext>
                </a:extLst>
              </a:blip>
              <a:srcRect/>
              <a:stretch>
                <a:fillRect/>
              </a:stretch>
            </p:blipFill>
            <p:spPr bwMode="auto">
              <a:xfrm>
                <a:off x="6491722" y="2068203"/>
                <a:ext cx="4020185" cy="819785"/>
              </a:xfrm>
              <a:prstGeom prst="rect">
                <a:avLst/>
              </a:prstGeom>
              <a:solidFill>
                <a:srgbClr val="D6DCE4"/>
              </a:solidFill>
              <a:ln>
                <a:noFill/>
              </a:ln>
            </p:spPr>
          </p:pic>
          <p:sp>
            <p:nvSpPr>
              <p:cNvPr id="9" name="矩形 8"/>
              <p:cNvSpPr/>
              <p:nvPr/>
            </p:nvSpPr>
            <p:spPr>
              <a:xfrm>
                <a:off x="65947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2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73059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80171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56D3B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200" dirty="0">
                  <a:solidFill>
                    <a:srgbClr val="56D3B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87283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rgbClr val="56D3B1"/>
                    </a:solidFill>
                    <a:latin typeface="Huawei Sans" panose="020C0503030203020204" pitchFamily="34" charset="0"/>
                    <a:ea typeface="方正兰亭黑简体" panose="02000000000000000000" pitchFamily="2" charset="-122"/>
                    <a:sym typeface="Huawei Sans" panose="020C0503030203020204" pitchFamily="34" charset="0"/>
                  </a:rPr>
                  <a:t>0,3</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9439565" y="2459623"/>
                <a:ext cx="905162" cy="191214"/>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‘update’</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6678355" y="2266444"/>
                <a:ext cx="54402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733630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8043434" y="2278692"/>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881734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t_tcid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9536552" y="229864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data</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 name="组合 3"/>
            <p:cNvGrpSpPr/>
            <p:nvPr/>
          </p:nvGrpSpPr>
          <p:grpSpPr>
            <a:xfrm>
              <a:off x="7175010" y="992311"/>
              <a:ext cx="3749962" cy="384393"/>
              <a:chOff x="8983293" y="964711"/>
              <a:chExt cx="3749962" cy="384393"/>
            </a:xfrm>
          </p:grpSpPr>
          <p:sp>
            <p:nvSpPr>
              <p:cNvPr id="66" name="矩形 65"/>
              <p:cNvSpPr/>
              <p:nvPr/>
            </p:nvSpPr>
            <p:spPr>
              <a:xfrm>
                <a:off x="8983293" y="1157890"/>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矩形 66"/>
              <p:cNvSpPr/>
              <p:nvPr/>
            </p:nvSpPr>
            <p:spPr>
              <a:xfrm>
                <a:off x="9694493" y="1157890"/>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矩形 67"/>
              <p:cNvSpPr/>
              <p:nvPr/>
            </p:nvSpPr>
            <p:spPr>
              <a:xfrm>
                <a:off x="10405693" y="1157890"/>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矩形 68"/>
              <p:cNvSpPr/>
              <p:nvPr/>
            </p:nvSpPr>
            <p:spPr>
              <a:xfrm>
                <a:off x="11116893" y="1157890"/>
                <a:ext cx="711200" cy="191214"/>
              </a:xfrm>
              <a:prstGeom prst="rect">
                <a:avLst/>
              </a:prstGeom>
              <a:solidFill>
                <a:schemeClr val="bg1"/>
              </a:solidFill>
              <a:ln>
                <a:solidFill>
                  <a:srgbClr val="97C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0,2</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矩形 69"/>
              <p:cNvSpPr/>
              <p:nvPr/>
            </p:nvSpPr>
            <p:spPr>
              <a:xfrm>
                <a:off x="11828093" y="1157890"/>
                <a:ext cx="905162" cy="191214"/>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‘insert’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矩形 70"/>
              <p:cNvSpPr/>
              <p:nvPr/>
            </p:nvSpPr>
            <p:spPr>
              <a:xfrm>
                <a:off x="9066883" y="964711"/>
                <a:ext cx="54402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矩形 71"/>
              <p:cNvSpPr/>
              <p:nvPr/>
            </p:nvSpPr>
            <p:spPr>
              <a:xfrm>
                <a:off x="9724831" y="973947"/>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矩形 72"/>
              <p:cNvSpPr/>
              <p:nvPr/>
            </p:nvSpPr>
            <p:spPr>
              <a:xfrm>
                <a:off x="10431962" y="976959"/>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矩形 73"/>
              <p:cNvSpPr/>
              <p:nvPr/>
            </p:nvSpPr>
            <p:spPr>
              <a:xfrm>
                <a:off x="11205871" y="973947"/>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t_tcid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矩形 74"/>
              <p:cNvSpPr/>
              <p:nvPr/>
            </p:nvSpPr>
            <p:spPr>
              <a:xfrm>
                <a:off x="11925080" y="996907"/>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data</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3" name="组合 52"/>
            <p:cNvGrpSpPr/>
            <p:nvPr/>
          </p:nvGrpSpPr>
          <p:grpSpPr>
            <a:xfrm>
              <a:off x="7039899" y="1484286"/>
              <a:ext cx="4020185" cy="819785"/>
              <a:chOff x="6491722" y="2068203"/>
              <a:chExt cx="4020185" cy="819785"/>
            </a:xfrm>
          </p:grpSpPr>
          <p:pic>
            <p:nvPicPr>
              <p:cNvPr id="54" name="图片 53" descr="D:\Projects\Inplace Update\书\Insert.PNG"/>
              <p:cNvPicPr/>
              <p:nvPr/>
            </p:nvPicPr>
            <p:blipFill>
              <a:blip r:embed="rId3">
                <a:extLst>
                  <a:ext uri="{28A0092B-C50C-407E-A947-70E740481C1C}">
                    <a14:useLocalDpi xmlns:a14="http://schemas.microsoft.com/office/drawing/2010/main" val="0"/>
                  </a:ext>
                </a:extLst>
              </a:blip>
              <a:srcRect/>
              <a:stretch>
                <a:fillRect/>
              </a:stretch>
            </p:blipFill>
            <p:spPr bwMode="auto">
              <a:xfrm>
                <a:off x="6491722" y="2068203"/>
                <a:ext cx="4020185" cy="819785"/>
              </a:xfrm>
              <a:prstGeom prst="rect">
                <a:avLst/>
              </a:prstGeom>
              <a:solidFill>
                <a:srgbClr val="D6DCE4"/>
              </a:solidFill>
              <a:ln>
                <a:noFill/>
              </a:ln>
            </p:spPr>
          </p:pic>
          <p:sp>
            <p:nvSpPr>
              <p:cNvPr id="55" name="矩形 54"/>
              <p:cNvSpPr/>
              <p:nvPr/>
            </p:nvSpPr>
            <p:spPr>
              <a:xfrm>
                <a:off x="6586950" y="2451808"/>
                <a:ext cx="711200" cy="2083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3</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矩形 55"/>
              <p:cNvSpPr/>
              <p:nvPr/>
            </p:nvSpPr>
            <p:spPr>
              <a:xfrm>
                <a:off x="7298150" y="2455137"/>
                <a:ext cx="711200" cy="203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30</a:t>
                </a:r>
                <a:endPar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矩形 56"/>
              <p:cNvSpPr/>
              <p:nvPr/>
            </p:nvSpPr>
            <p:spPr>
              <a:xfrm>
                <a:off x="8009350" y="2462635"/>
                <a:ext cx="719015" cy="1949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矩形 57"/>
              <p:cNvSpPr/>
              <p:nvPr/>
            </p:nvSpPr>
            <p:spPr>
              <a:xfrm>
                <a:off x="8728365" y="2451808"/>
                <a:ext cx="711200" cy="2175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rPr>
                  <a:t>0,3</a:t>
                </a:r>
                <a:r>
                  <a:rPr lang="zh-CN" altLang="en-US" sz="1200" dirty="0" smtClean="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rgbClr val="5ACDC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矩形 58"/>
              <p:cNvSpPr/>
              <p:nvPr/>
            </p:nvSpPr>
            <p:spPr>
              <a:xfrm>
                <a:off x="9431750" y="2436663"/>
                <a:ext cx="905162" cy="221989"/>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‘update’</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矩形 59"/>
              <p:cNvSpPr/>
              <p:nvPr/>
            </p:nvSpPr>
            <p:spPr>
              <a:xfrm>
                <a:off x="6678355" y="2266444"/>
                <a:ext cx="54402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矩形 60"/>
              <p:cNvSpPr/>
              <p:nvPr/>
            </p:nvSpPr>
            <p:spPr>
              <a:xfrm>
                <a:off x="733630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矩形 61"/>
              <p:cNvSpPr/>
              <p:nvPr/>
            </p:nvSpPr>
            <p:spPr>
              <a:xfrm>
                <a:off x="8043434" y="2278692"/>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矩形 62"/>
              <p:cNvSpPr/>
              <p:nvPr/>
            </p:nvSpPr>
            <p:spPr>
              <a:xfrm>
                <a:off x="881734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t_tcid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矩形 63"/>
              <p:cNvSpPr/>
              <p:nvPr/>
            </p:nvSpPr>
            <p:spPr>
              <a:xfrm>
                <a:off x="9536552" y="229864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data</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51" name="曲线连接符 50"/>
            <p:cNvCxnSpPr/>
            <p:nvPr/>
          </p:nvCxnSpPr>
          <p:spPr>
            <a:xfrm rot="10800000" flipV="1">
              <a:off x="7153839" y="1268513"/>
              <a:ext cx="2325620" cy="746000"/>
            </a:xfrm>
            <a:prstGeom prst="curvedConnector3">
              <a:avLst>
                <a:gd name="adj1" fmla="val 1098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曲线连接符 76"/>
            <p:cNvCxnSpPr/>
            <p:nvPr/>
          </p:nvCxnSpPr>
          <p:spPr>
            <a:xfrm rot="10800000" flipV="1">
              <a:off x="7095920" y="1971313"/>
              <a:ext cx="2325620" cy="746000"/>
            </a:xfrm>
            <a:prstGeom prst="curvedConnector3">
              <a:avLst>
                <a:gd name="adj1" fmla="val 10983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6998361" y="1643355"/>
            <a:ext cx="4020185" cy="819785"/>
            <a:chOff x="6491722" y="2068203"/>
            <a:chExt cx="4020185" cy="819785"/>
          </a:xfrm>
        </p:grpSpPr>
        <p:pic>
          <p:nvPicPr>
            <p:cNvPr id="81" name="图片 80" descr="D:\Projects\Inplace Update\书\Insert.PNG"/>
            <p:cNvPicPr/>
            <p:nvPr/>
          </p:nvPicPr>
          <p:blipFill>
            <a:blip r:embed="rId3">
              <a:extLst>
                <a:ext uri="{28A0092B-C50C-407E-A947-70E740481C1C}">
                  <a14:useLocalDpi xmlns:a14="http://schemas.microsoft.com/office/drawing/2010/main" val="0"/>
                </a:ext>
              </a:extLst>
            </a:blip>
            <a:srcRect/>
            <a:stretch>
              <a:fillRect/>
            </a:stretch>
          </p:blipFill>
          <p:spPr bwMode="auto">
            <a:xfrm>
              <a:off x="6491722" y="2068203"/>
              <a:ext cx="4020185" cy="819785"/>
            </a:xfrm>
            <a:prstGeom prst="rect">
              <a:avLst/>
            </a:prstGeom>
            <a:solidFill>
              <a:srgbClr val="D6DCE4"/>
            </a:solidFill>
            <a:ln>
              <a:noFill/>
            </a:ln>
          </p:spPr>
        </p:pic>
        <p:sp>
          <p:nvSpPr>
            <p:cNvPr id="82" name="矩形 81"/>
            <p:cNvSpPr/>
            <p:nvPr/>
          </p:nvSpPr>
          <p:spPr>
            <a:xfrm>
              <a:off x="65947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矩形 82"/>
            <p:cNvSpPr/>
            <p:nvPr/>
          </p:nvSpPr>
          <p:spPr>
            <a:xfrm>
              <a:off x="73059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矩形 83"/>
            <p:cNvSpPr/>
            <p:nvPr/>
          </p:nvSpPr>
          <p:spPr>
            <a:xfrm>
              <a:off x="80171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矩形 84"/>
            <p:cNvSpPr/>
            <p:nvPr/>
          </p:nvSpPr>
          <p:spPr>
            <a:xfrm>
              <a:off x="8728365" y="2459623"/>
              <a:ext cx="711200" cy="191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0,1</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矩形 85"/>
            <p:cNvSpPr/>
            <p:nvPr/>
          </p:nvSpPr>
          <p:spPr>
            <a:xfrm>
              <a:off x="9439565" y="2459623"/>
              <a:ext cx="905162" cy="191214"/>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‘insert’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矩形 86"/>
            <p:cNvSpPr/>
            <p:nvPr/>
          </p:nvSpPr>
          <p:spPr>
            <a:xfrm>
              <a:off x="6678355" y="2266444"/>
              <a:ext cx="54402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矩形 87"/>
            <p:cNvSpPr/>
            <p:nvPr/>
          </p:nvSpPr>
          <p:spPr>
            <a:xfrm>
              <a:off x="733630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矩形 88"/>
            <p:cNvSpPr/>
            <p:nvPr/>
          </p:nvSpPr>
          <p:spPr>
            <a:xfrm>
              <a:off x="8043434" y="2278692"/>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矩形 89"/>
            <p:cNvSpPr/>
            <p:nvPr/>
          </p:nvSpPr>
          <p:spPr>
            <a:xfrm>
              <a:off x="8817343" y="227568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t_tcid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矩形 90"/>
            <p:cNvSpPr/>
            <p:nvPr/>
          </p:nvSpPr>
          <p:spPr>
            <a:xfrm>
              <a:off x="9536552" y="2298640"/>
              <a:ext cx="662390"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data</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3789387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多版本管理以及</a:t>
            </a:r>
            <a:r>
              <a:rPr lang="en-US" altLang="zh-CN" sz="3600" dirty="0">
                <a:sym typeface="Huawei Sans" panose="020C0503030203020204" pitchFamily="34" charset="0"/>
              </a:rPr>
              <a:t>DML</a:t>
            </a:r>
            <a:r>
              <a:rPr lang="zh-CN" altLang="zh-CN" sz="3600" dirty="0" smtClean="0">
                <a:sym typeface="Huawei Sans" panose="020C0503030203020204" pitchFamily="34" charset="0"/>
              </a:rPr>
              <a:t>操作</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2</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5" name="矩形 4"/>
          <p:cNvSpPr/>
          <p:nvPr/>
        </p:nvSpPr>
        <p:spPr>
          <a:xfrm>
            <a:off x="5093328" y="1506808"/>
            <a:ext cx="1569660" cy="369332"/>
          </a:xfrm>
          <a:prstGeom prst="rect">
            <a:avLst/>
          </a:prstGeom>
        </p:spPr>
        <p:txBody>
          <a:bodyPr wrap="none">
            <a:spAutoFit/>
          </a:bodyPr>
          <a:lstStyle/>
          <a:p>
            <a:r>
              <a:rPr lang="zh-CN" altLang="zh-CN" kern="1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更新后的页面</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 name="组合 14"/>
          <p:cNvGrpSpPr/>
          <p:nvPr/>
        </p:nvGrpSpPr>
        <p:grpSpPr>
          <a:xfrm>
            <a:off x="4216199" y="1944591"/>
            <a:ext cx="3759601" cy="3561748"/>
            <a:chOff x="4216199" y="1944591"/>
            <a:chExt cx="3759601" cy="3561748"/>
          </a:xfrm>
        </p:grpSpPr>
        <p:pic>
          <p:nvPicPr>
            <p:cNvPr id="4" name="图片 3" descr="D:\工作流水\202004\20200402手册第十章内容替换英文\原稿\已修改图\10-9  行存储结构示意图5.png"/>
            <p:cNvPicPr/>
            <p:nvPr/>
          </p:nvPicPr>
          <p:blipFill>
            <a:blip r:embed="rId3">
              <a:extLst>
                <a:ext uri="{28A0092B-C50C-407E-A947-70E740481C1C}">
                  <a14:useLocalDpi xmlns:a14="http://schemas.microsoft.com/office/drawing/2010/main" val="0"/>
                </a:ext>
              </a:extLst>
            </a:blip>
            <a:srcRect/>
            <a:stretch>
              <a:fillRect/>
            </a:stretch>
          </p:blipFill>
          <p:spPr bwMode="auto">
            <a:xfrm>
              <a:off x="4216199" y="1944591"/>
              <a:ext cx="3759601" cy="3561748"/>
            </a:xfrm>
            <a:prstGeom prst="rect">
              <a:avLst/>
            </a:prstGeom>
            <a:noFill/>
            <a:ln>
              <a:noFill/>
            </a:ln>
          </p:spPr>
        </p:pic>
        <p:sp>
          <p:nvSpPr>
            <p:cNvPr id="3" name="矩形 2"/>
            <p:cNvSpPr/>
            <p:nvPr/>
          </p:nvSpPr>
          <p:spPr>
            <a:xfrm>
              <a:off x="4225435" y="2770909"/>
              <a:ext cx="1242492" cy="40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行指针</a:t>
              </a: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5471758" y="2364509"/>
              <a:ext cx="1242492" cy="40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行指针</a:t>
              </a:r>
              <a:r>
                <a:rPr lang="en-US" altLang="zh-CN"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6714250" y="2364509"/>
              <a:ext cx="1242492" cy="406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行指针</a:t>
              </a: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4216199" y="4438072"/>
              <a:ext cx="1242492" cy="40640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a:t>
              </a: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5467927" y="4433453"/>
              <a:ext cx="1242492" cy="40640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a:t>
              </a: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6728690" y="4433453"/>
              <a:ext cx="1242492" cy="406400"/>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a:t>
              </a: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5486198" y="2011292"/>
              <a:ext cx="1242492" cy="318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堆页面头</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4635666" y="5143703"/>
              <a:ext cx="1242492" cy="318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6120250" y="5100275"/>
              <a:ext cx="1242492" cy="318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t>
              </a:r>
              <a:r>
                <a:rPr lang="en-US" altLang="zh-CN"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_cid</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0020173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多版本管理以及</a:t>
            </a:r>
            <a:r>
              <a:rPr lang="en-US" altLang="zh-CN" sz="3600" dirty="0">
                <a:sym typeface="Huawei Sans" panose="020C0503030203020204" pitchFamily="34" charset="0"/>
              </a:rPr>
              <a:t>DML</a:t>
            </a:r>
            <a:r>
              <a:rPr lang="zh-CN" altLang="zh-CN" sz="3600" dirty="0" smtClean="0">
                <a:sym typeface="Huawei Sans" panose="020C0503030203020204" pitchFamily="34" charset="0"/>
              </a:rPr>
              <a:t>操作</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3</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31836" y="1052513"/>
            <a:ext cx="10728326" cy="4879805"/>
          </a:xfrm>
        </p:spPr>
        <p:txBody>
          <a:bodyPr/>
          <a:lstStyle/>
          <a:p>
            <a:r>
              <a:rPr lang="zh-CN" altLang="en-US" sz="1600" kern="100" dirty="0">
                <a:cs typeface="Times New Roman" panose="02020603050405020304" pitchFamily="18" charset="0"/>
                <a:sym typeface="Huawei Sans" panose="020C0503030203020204" pitchFamily="34" charset="0"/>
              </a:rPr>
              <a:t>当</a:t>
            </a:r>
            <a:r>
              <a:rPr lang="zh-CN" altLang="zh-CN" sz="1600" kern="100" dirty="0">
                <a:cs typeface="Times New Roman" panose="02020603050405020304" pitchFamily="18" charset="0"/>
                <a:sym typeface="Huawei Sans" panose="020C0503030203020204" pitchFamily="34" charset="0"/>
              </a:rPr>
              <a:t>更新操作的新版本无法放入旧版本所在页面</a:t>
            </a:r>
            <a:r>
              <a:rPr lang="zh-CN" altLang="en-US" sz="1600" kern="100" dirty="0">
                <a:cs typeface="Times New Roman" panose="02020603050405020304" pitchFamily="18" charset="0"/>
                <a:sym typeface="Huawei Sans" panose="020C0503030203020204" pitchFamily="34" charset="0"/>
              </a:rPr>
              <a:t>时，索引</a:t>
            </a:r>
            <a:r>
              <a:rPr lang="zh-CN" altLang="zh-CN" sz="1600" kern="100" dirty="0">
                <a:cs typeface="Times New Roman" panose="02020603050405020304" pitchFamily="18" charset="0"/>
                <a:sym typeface="Huawei Sans" panose="020C0503030203020204" pitchFamily="34" charset="0"/>
              </a:rPr>
              <a:t>会有两条</a:t>
            </a:r>
            <a:r>
              <a:rPr lang="en-US" altLang="zh-CN" sz="1600" kern="100" dirty="0">
                <a:cs typeface="Times New Roman" panose="02020603050405020304" pitchFamily="18" charset="0"/>
                <a:sym typeface="Huawei Sans" panose="020C0503030203020204" pitchFamily="34" charset="0"/>
              </a:rPr>
              <a:t>entry</a:t>
            </a:r>
            <a:r>
              <a:rPr lang="zh-CN" altLang="zh-CN" sz="1600" kern="100" dirty="0">
                <a:cs typeface="Times New Roman" panose="02020603050405020304" pitchFamily="18" charset="0"/>
                <a:sym typeface="Huawei Sans" panose="020C0503030203020204" pitchFamily="34" charset="0"/>
              </a:rPr>
              <a:t>（记录），两条</a:t>
            </a:r>
            <a:r>
              <a:rPr lang="en-US" altLang="zh-CN" sz="1600" kern="100" dirty="0">
                <a:cs typeface="Times New Roman" panose="02020603050405020304" pitchFamily="18" charset="0"/>
                <a:sym typeface="Huawei Sans" panose="020C0503030203020204" pitchFamily="34" charset="0"/>
              </a:rPr>
              <a:t>entry</a:t>
            </a:r>
            <a:r>
              <a:rPr lang="zh-CN" altLang="zh-CN" sz="1600" kern="100" dirty="0">
                <a:cs typeface="Times New Roman" panose="02020603050405020304" pitchFamily="18" charset="0"/>
                <a:sym typeface="Huawei Sans" panose="020C0503030203020204" pitchFamily="34" charset="0"/>
              </a:rPr>
              <a:t>（记录）代表了</a:t>
            </a:r>
            <a:r>
              <a:rPr lang="en-US" altLang="zh-CN" sz="1600" kern="100" dirty="0">
                <a:cs typeface="Times New Roman" panose="02020603050405020304" pitchFamily="18" charset="0"/>
                <a:sym typeface="Huawei Sans" panose="020C0503030203020204" pitchFamily="34" charset="0"/>
              </a:rPr>
              <a:t>key</a:t>
            </a:r>
            <a:r>
              <a:rPr lang="zh-CN" altLang="zh-CN" sz="1600" kern="100" dirty="0">
                <a:cs typeface="Times New Roman" panose="02020603050405020304" pitchFamily="18" charset="0"/>
                <a:sym typeface="Huawei Sans" panose="020C0503030203020204" pitchFamily="34" charset="0"/>
              </a:rPr>
              <a:t>（键）对应新旧版本的</a:t>
            </a:r>
            <a:r>
              <a:rPr lang="en-US" altLang="zh-CN" sz="1600" kern="100" dirty="0" err="1" smtClean="0">
                <a:cs typeface="Times New Roman" panose="02020603050405020304" pitchFamily="18" charset="0"/>
                <a:sym typeface="Huawei Sans" panose="020C0503030203020204" pitchFamily="34" charset="0"/>
              </a:rPr>
              <a:t>ctid</a:t>
            </a:r>
            <a:r>
              <a:rPr lang="zh-CN" altLang="en-US" sz="1600" kern="100" dirty="0">
                <a:cs typeface="Times New Roman" panose="02020603050405020304" pitchFamily="18" charset="0"/>
                <a:sym typeface="Huawei Sans" panose="020C0503030203020204" pitchFamily="34" charset="0"/>
              </a:rPr>
              <a:t>，</a:t>
            </a:r>
            <a:r>
              <a:rPr lang="zh-CN" altLang="zh-CN" sz="1600" kern="100" dirty="0" smtClean="0">
                <a:cs typeface="Times New Roman" panose="02020603050405020304" pitchFamily="18" charset="0"/>
                <a:sym typeface="Huawei Sans" panose="020C0503030203020204" pitchFamily="34" charset="0"/>
              </a:rPr>
              <a:t>这样</a:t>
            </a:r>
            <a:r>
              <a:rPr lang="zh-CN" altLang="zh-CN" sz="1600" kern="100" dirty="0">
                <a:cs typeface="Times New Roman" panose="02020603050405020304" pitchFamily="18" charset="0"/>
                <a:sym typeface="Huawei Sans" panose="020C0503030203020204" pitchFamily="34" charset="0"/>
              </a:rPr>
              <a:t>方便从索引直接跨页面进行</a:t>
            </a:r>
            <a:r>
              <a:rPr lang="zh-CN" altLang="zh-CN" sz="1600" kern="100" dirty="0" smtClean="0">
                <a:cs typeface="Times New Roman" panose="02020603050405020304" pitchFamily="18" charset="0"/>
                <a:sym typeface="Huawei Sans" panose="020C0503030203020204" pitchFamily="34" charset="0"/>
              </a:rPr>
              <a:t>搜索</a:t>
            </a:r>
            <a:r>
              <a:rPr lang="zh-CN" altLang="en-US" sz="1600" kern="100" dirty="0" smtClean="0">
                <a:cs typeface="Times New Roman" panose="02020603050405020304" pitchFamily="18" charset="0"/>
                <a:sym typeface="Huawei Sans" panose="020C0503030203020204" pitchFamily="34" charset="0"/>
              </a:rPr>
              <a:t>。</a:t>
            </a:r>
            <a:endParaRPr lang="zh-CN" altLang="en-US" sz="1600" dirty="0">
              <a:sym typeface="Huawei Sans" panose="020C0503030203020204" pitchFamily="34" charset="0"/>
            </a:endParaRPr>
          </a:p>
        </p:txBody>
      </p:sp>
      <p:grpSp>
        <p:nvGrpSpPr>
          <p:cNvPr id="36" name="组合 35"/>
          <p:cNvGrpSpPr/>
          <p:nvPr/>
        </p:nvGrpSpPr>
        <p:grpSpPr>
          <a:xfrm>
            <a:off x="4116040" y="1935410"/>
            <a:ext cx="3485407" cy="1895528"/>
            <a:chOff x="7693460" y="1978643"/>
            <a:chExt cx="3485407" cy="1895528"/>
          </a:xfrm>
        </p:grpSpPr>
        <p:sp>
          <p:nvSpPr>
            <p:cNvPr id="5" name="等腰三角形 4"/>
            <p:cNvSpPr/>
            <p:nvPr/>
          </p:nvSpPr>
          <p:spPr>
            <a:xfrm>
              <a:off x="7693460" y="2264927"/>
              <a:ext cx="642534" cy="55418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3" name="组合 22"/>
            <p:cNvGrpSpPr/>
            <p:nvPr/>
          </p:nvGrpSpPr>
          <p:grpSpPr>
            <a:xfrm>
              <a:off x="9426631" y="2900218"/>
              <a:ext cx="1752236" cy="973953"/>
              <a:chOff x="7610567" y="2844800"/>
              <a:chExt cx="1694143" cy="902935"/>
            </a:xfrm>
          </p:grpSpPr>
          <p:sp>
            <p:nvSpPr>
              <p:cNvPr id="6" name="矩形 5"/>
              <p:cNvSpPr/>
              <p:nvPr/>
            </p:nvSpPr>
            <p:spPr>
              <a:xfrm>
                <a:off x="7610567" y="2844800"/>
                <a:ext cx="1328084" cy="902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7702731" y="2941780"/>
                <a:ext cx="1154743" cy="194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行偏移</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下标</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7702732" y="3289877"/>
                <a:ext cx="907170" cy="785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7702732" y="3482686"/>
                <a:ext cx="907170" cy="606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1" name="肘形连接符 10"/>
              <p:cNvCxnSpPr>
                <a:stCxn id="8" idx="1"/>
                <a:endCxn id="9" idx="1"/>
              </p:cNvCxnSpPr>
              <p:nvPr/>
            </p:nvCxnSpPr>
            <p:spPr>
              <a:xfrm rot="10800000" flipV="1">
                <a:off x="7702732" y="3329131"/>
                <a:ext cx="12700" cy="183861"/>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648730" y="3195493"/>
                <a:ext cx="655980" cy="188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版本</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8648730" y="3418608"/>
                <a:ext cx="655980" cy="188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版本</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1" name="直接箭头连接符 20"/>
              <p:cNvCxnSpPr/>
              <p:nvPr/>
            </p:nvCxnSpPr>
            <p:spPr>
              <a:xfrm flipH="1">
                <a:off x="7952510" y="3099665"/>
                <a:ext cx="535387" cy="156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 name="肘形连接符 24"/>
            <p:cNvCxnSpPr>
              <a:endCxn id="7" idx="1"/>
            </p:cNvCxnSpPr>
            <p:nvPr/>
          </p:nvCxnSpPr>
          <p:spPr>
            <a:xfrm>
              <a:off x="8014727" y="2819109"/>
              <a:ext cx="1507228" cy="290482"/>
            </a:xfrm>
            <a:prstGeom prst="bentConnector3">
              <a:avLst>
                <a:gd name="adj1" fmla="val -14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8494178" y="2786942"/>
              <a:ext cx="595576" cy="249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下标</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p:cNvSpPr/>
            <p:nvPr/>
          </p:nvSpPr>
          <p:spPr>
            <a:xfrm>
              <a:off x="7693460" y="1978643"/>
              <a:ext cx="595576" cy="249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索引</a:t>
              </a:r>
            </a:p>
          </p:txBody>
        </p:sp>
        <p:sp>
          <p:nvSpPr>
            <p:cNvPr id="35" name="矩形 34"/>
            <p:cNvSpPr/>
            <p:nvPr/>
          </p:nvSpPr>
          <p:spPr>
            <a:xfrm>
              <a:off x="9617435" y="2572066"/>
              <a:ext cx="798954" cy="21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堆页面</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7" name="组合 76"/>
          <p:cNvGrpSpPr/>
          <p:nvPr/>
        </p:nvGrpSpPr>
        <p:grpSpPr>
          <a:xfrm>
            <a:off x="3712853" y="4264033"/>
            <a:ext cx="5401642" cy="1791574"/>
            <a:chOff x="6014114" y="4003114"/>
            <a:chExt cx="5401642" cy="1791574"/>
          </a:xfrm>
        </p:grpSpPr>
        <p:grpSp>
          <p:nvGrpSpPr>
            <p:cNvPr id="37" name="组合 36"/>
            <p:cNvGrpSpPr/>
            <p:nvPr/>
          </p:nvGrpSpPr>
          <p:grpSpPr>
            <a:xfrm>
              <a:off x="6014114" y="4003114"/>
              <a:ext cx="3534281" cy="1791574"/>
              <a:chOff x="7693460" y="1978643"/>
              <a:chExt cx="3534281" cy="1791574"/>
            </a:xfrm>
          </p:grpSpPr>
          <p:sp>
            <p:nvSpPr>
              <p:cNvPr id="38" name="等腰三角形 37"/>
              <p:cNvSpPr/>
              <p:nvPr/>
            </p:nvSpPr>
            <p:spPr>
              <a:xfrm>
                <a:off x="7693460" y="2264927"/>
                <a:ext cx="642534" cy="55418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9" name="组合 38"/>
              <p:cNvGrpSpPr/>
              <p:nvPr/>
            </p:nvGrpSpPr>
            <p:grpSpPr>
              <a:xfrm>
                <a:off x="9426629" y="2900221"/>
                <a:ext cx="1801112" cy="869996"/>
                <a:chOff x="7610567" y="2844801"/>
                <a:chExt cx="1741399" cy="806558"/>
              </a:xfrm>
            </p:grpSpPr>
            <p:sp>
              <p:nvSpPr>
                <p:cNvPr id="44" name="矩形 43"/>
                <p:cNvSpPr/>
                <p:nvPr/>
              </p:nvSpPr>
              <p:spPr>
                <a:xfrm>
                  <a:off x="7610567" y="2844801"/>
                  <a:ext cx="1313194" cy="8065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矩形 44"/>
                <p:cNvSpPr/>
                <p:nvPr/>
              </p:nvSpPr>
              <p:spPr>
                <a:xfrm>
                  <a:off x="7702731" y="2941780"/>
                  <a:ext cx="1154743" cy="194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行偏移</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下标</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矩形 45"/>
                <p:cNvSpPr/>
                <p:nvPr/>
              </p:nvSpPr>
              <p:spPr>
                <a:xfrm>
                  <a:off x="7702732" y="3289877"/>
                  <a:ext cx="907170" cy="785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矩形 48"/>
                <p:cNvSpPr/>
                <p:nvPr/>
              </p:nvSpPr>
              <p:spPr>
                <a:xfrm>
                  <a:off x="8630764" y="3241997"/>
                  <a:ext cx="721202" cy="188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旧</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版本</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1" name="直接箭头连接符 50"/>
                <p:cNvCxnSpPr/>
                <p:nvPr/>
              </p:nvCxnSpPr>
              <p:spPr>
                <a:xfrm flipH="1">
                  <a:off x="7952510" y="3099665"/>
                  <a:ext cx="535387" cy="156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肘形连接符 39"/>
              <p:cNvCxnSpPr>
                <a:endCxn id="45" idx="1"/>
              </p:cNvCxnSpPr>
              <p:nvPr/>
            </p:nvCxnSpPr>
            <p:spPr>
              <a:xfrm>
                <a:off x="8014727" y="2819109"/>
                <a:ext cx="1507228" cy="290482"/>
              </a:xfrm>
              <a:prstGeom prst="bentConnector3">
                <a:avLst>
                  <a:gd name="adj1" fmla="val -14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8494178" y="2786942"/>
                <a:ext cx="595576" cy="249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下标</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矩形 41"/>
              <p:cNvSpPr/>
              <p:nvPr/>
            </p:nvSpPr>
            <p:spPr>
              <a:xfrm>
                <a:off x="7693460" y="1978643"/>
                <a:ext cx="595576" cy="249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索引</a:t>
                </a:r>
              </a:p>
            </p:txBody>
          </p:sp>
          <p:sp>
            <p:nvSpPr>
              <p:cNvPr id="43" name="矩形 42"/>
              <p:cNvSpPr/>
              <p:nvPr/>
            </p:nvSpPr>
            <p:spPr>
              <a:xfrm>
                <a:off x="9617435" y="2572066"/>
                <a:ext cx="798954" cy="21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堆页面</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3" name="组合 52"/>
            <p:cNvGrpSpPr/>
            <p:nvPr/>
          </p:nvGrpSpPr>
          <p:grpSpPr>
            <a:xfrm>
              <a:off x="9638003" y="4596537"/>
              <a:ext cx="1777753" cy="1193926"/>
              <a:chOff x="9426632" y="2572066"/>
              <a:chExt cx="1777753" cy="1193926"/>
            </a:xfrm>
          </p:grpSpPr>
          <p:grpSp>
            <p:nvGrpSpPr>
              <p:cNvPr id="55" name="组合 54"/>
              <p:cNvGrpSpPr/>
              <p:nvPr/>
            </p:nvGrpSpPr>
            <p:grpSpPr>
              <a:xfrm>
                <a:off x="9426632" y="2900221"/>
                <a:ext cx="1777753" cy="865771"/>
                <a:chOff x="7610568" y="2844801"/>
                <a:chExt cx="1718814" cy="802641"/>
              </a:xfrm>
            </p:grpSpPr>
            <p:sp>
              <p:nvSpPr>
                <p:cNvPr id="60" name="矩形 59"/>
                <p:cNvSpPr/>
                <p:nvPr/>
              </p:nvSpPr>
              <p:spPr>
                <a:xfrm>
                  <a:off x="7610568" y="2844801"/>
                  <a:ext cx="1345485" cy="8026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矩形 60"/>
                <p:cNvSpPr/>
                <p:nvPr/>
              </p:nvSpPr>
              <p:spPr>
                <a:xfrm>
                  <a:off x="7702731" y="2941780"/>
                  <a:ext cx="1154743" cy="194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行偏移</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下标</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矩形 61"/>
                <p:cNvSpPr/>
                <p:nvPr/>
              </p:nvSpPr>
              <p:spPr>
                <a:xfrm>
                  <a:off x="7702732" y="3289877"/>
                  <a:ext cx="907170" cy="785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矩形 64"/>
                <p:cNvSpPr/>
                <p:nvPr/>
              </p:nvSpPr>
              <p:spPr>
                <a:xfrm>
                  <a:off x="8673402" y="3212666"/>
                  <a:ext cx="655980" cy="188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新版本</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7" name="直接箭头连接符 66"/>
                <p:cNvCxnSpPr/>
                <p:nvPr/>
              </p:nvCxnSpPr>
              <p:spPr>
                <a:xfrm flipH="1">
                  <a:off x="7952510" y="3099665"/>
                  <a:ext cx="535387" cy="156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矩形 58"/>
              <p:cNvSpPr/>
              <p:nvPr/>
            </p:nvSpPr>
            <p:spPr>
              <a:xfrm>
                <a:off x="9617435" y="2572066"/>
                <a:ext cx="798954" cy="213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堆页面</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69" name="肘形连接符 68"/>
            <p:cNvCxnSpPr>
              <a:stCxn id="38" idx="5"/>
              <a:endCxn id="60" idx="0"/>
            </p:cNvCxnSpPr>
            <p:nvPr/>
          </p:nvCxnSpPr>
          <p:spPr>
            <a:xfrm>
              <a:off x="6496015" y="4566489"/>
              <a:ext cx="3837799" cy="35820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6198222" y="4714125"/>
              <a:ext cx="211814" cy="89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矩形 75"/>
            <p:cNvSpPr/>
            <p:nvPr/>
          </p:nvSpPr>
          <p:spPr>
            <a:xfrm>
              <a:off x="6304129" y="4582222"/>
              <a:ext cx="211814" cy="891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778196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基于</a:t>
            </a:r>
            <a:r>
              <a:rPr lang="en-US" altLang="zh-CN" sz="3600" dirty="0">
                <a:sym typeface="Huawei Sans" panose="020C0503030203020204" pitchFamily="34" charset="0"/>
              </a:rPr>
              <a:t>CSN</a:t>
            </a:r>
            <a:r>
              <a:rPr lang="zh-CN" altLang="zh-CN" sz="3600" dirty="0">
                <a:sym typeface="Huawei Sans" panose="020C0503030203020204" pitchFamily="34" charset="0"/>
              </a:rPr>
              <a:t>的</a:t>
            </a:r>
            <a:r>
              <a:rPr lang="en-US" altLang="zh-CN" sz="3600" dirty="0">
                <a:sym typeface="Huawei Sans" panose="020C0503030203020204" pitchFamily="34" charset="0"/>
              </a:rPr>
              <a:t>MVCC</a:t>
            </a:r>
            <a:r>
              <a:rPr lang="zh-CN" altLang="zh-CN" sz="3600" dirty="0" smtClean="0">
                <a:sym typeface="Huawei Sans" panose="020C0503030203020204" pitchFamily="34" charset="0"/>
              </a:rPr>
              <a:t>机制</a:t>
            </a:r>
            <a:r>
              <a:rPr lang="zh-CN" altLang="en-US" sz="3600" dirty="0" smtClean="0">
                <a:sym typeface="Huawei Sans" panose="020C0503030203020204" pitchFamily="34" charset="0"/>
              </a:rPr>
              <a:t>（</a:t>
            </a:r>
            <a:r>
              <a:rPr lang="en-US" altLang="zh-CN" sz="3600" dirty="0">
                <a:sym typeface="Huawei Sans" panose="020C0503030203020204" pitchFamily="34" charset="0"/>
              </a:rPr>
              <a:t>1</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31837" y="1047750"/>
            <a:ext cx="10612437" cy="4879805"/>
          </a:xfrm>
        </p:spPr>
        <p:txBody>
          <a:bodyPr/>
          <a:lstStyle/>
          <a:p>
            <a:pPr>
              <a:lnSpc>
                <a:spcPct val="150000"/>
              </a:lnSpc>
            </a:pPr>
            <a:r>
              <a:rPr lang="en-US" altLang="zh-CN" sz="1400" kern="100" dirty="0" err="1">
                <a:cs typeface="Times New Roman" panose="02020603050405020304" pitchFamily="18" charset="0"/>
                <a:sym typeface="Huawei Sans" panose="020C0503030203020204" pitchFamily="34" charset="0"/>
              </a:rPr>
              <a:t>openGauss</a:t>
            </a:r>
            <a:r>
              <a:rPr lang="zh-CN" altLang="zh-CN" sz="1400" kern="100" dirty="0">
                <a:cs typeface="Times New Roman" panose="02020603050405020304" pitchFamily="18" charset="0"/>
                <a:sym typeface="Huawei Sans" panose="020C0503030203020204" pitchFamily="34" charset="0"/>
              </a:rPr>
              <a:t>采用行级</a:t>
            </a:r>
            <a:r>
              <a:rPr lang="en-US" altLang="zh-CN" sz="1400" kern="100" dirty="0">
                <a:cs typeface="Times New Roman" panose="02020603050405020304" pitchFamily="18" charset="0"/>
                <a:sym typeface="Huawei Sans" panose="020C0503030203020204" pitchFamily="34" charset="0"/>
              </a:rPr>
              <a:t>MVCC</a:t>
            </a:r>
            <a:r>
              <a:rPr lang="zh-CN" altLang="zh-CN" sz="1400" kern="100" dirty="0">
                <a:cs typeface="Times New Roman" panose="02020603050405020304" pitchFamily="18" charset="0"/>
                <a:sym typeface="Huawei Sans" panose="020C0503030203020204" pitchFamily="34" charset="0"/>
              </a:rPr>
              <a:t>机制，历史版本集中存储，垃圾清理代价低。每个事务有一个单独的事务状态存储区域，记录了该事务的状态信息和</a:t>
            </a:r>
            <a:r>
              <a:rPr lang="en-US" altLang="zh-CN" sz="1400" kern="100" dirty="0">
                <a:cs typeface="Times New Roman" panose="02020603050405020304" pitchFamily="18" charset="0"/>
                <a:sym typeface="Huawei Sans" panose="020C0503030203020204" pitchFamily="34" charset="0"/>
              </a:rPr>
              <a:t>CSN</a:t>
            </a:r>
            <a:r>
              <a:rPr lang="zh-CN" altLang="zh-CN" sz="1400" kern="100" dirty="0">
                <a:cs typeface="Times New Roman" panose="02020603050405020304" pitchFamily="18" charset="0"/>
                <a:sym typeface="Huawei Sans" panose="020C0503030203020204" pitchFamily="34" charset="0"/>
              </a:rPr>
              <a:t>（</a:t>
            </a:r>
            <a:r>
              <a:rPr lang="en-US" altLang="zh-CN" sz="1400" kern="100" dirty="0">
                <a:cs typeface="Times New Roman" panose="02020603050405020304" pitchFamily="18" charset="0"/>
                <a:sym typeface="Huawei Sans" panose="020C0503030203020204" pitchFamily="34" charset="0"/>
              </a:rPr>
              <a:t>Commit Sequence Number</a:t>
            </a:r>
            <a:r>
              <a:rPr lang="zh-CN" altLang="zh-CN" sz="1400" kern="100" dirty="0">
                <a:cs typeface="Times New Roman" panose="02020603050405020304" pitchFamily="18" charset="0"/>
                <a:sym typeface="Huawei Sans" panose="020C0503030203020204" pitchFamily="34" charset="0"/>
              </a:rPr>
              <a:t>，提交顺序号）。</a:t>
            </a:r>
            <a:r>
              <a:rPr lang="en-US" altLang="zh-CN" sz="1400" kern="100" dirty="0">
                <a:cs typeface="Times New Roman" panose="02020603050405020304" pitchFamily="18" charset="0"/>
                <a:sym typeface="Huawei Sans" panose="020C0503030203020204" pitchFamily="34" charset="0"/>
              </a:rPr>
              <a:t>CSN</a:t>
            </a:r>
            <a:r>
              <a:rPr lang="zh-CN" altLang="zh-CN" sz="1400" kern="100" dirty="0">
                <a:cs typeface="Times New Roman" panose="02020603050405020304" pitchFamily="18" charset="0"/>
                <a:sym typeface="Huawei Sans" panose="020C0503030203020204" pitchFamily="34" charset="0"/>
              </a:rPr>
              <a:t>在</a:t>
            </a:r>
            <a:r>
              <a:rPr lang="en-US" altLang="zh-CN" sz="1400" kern="100" dirty="0" err="1">
                <a:cs typeface="Times New Roman" panose="02020603050405020304" pitchFamily="18" charset="0"/>
                <a:sym typeface="Huawei Sans" panose="020C0503030203020204" pitchFamily="34" charset="0"/>
              </a:rPr>
              <a:t>openGauss</a:t>
            </a:r>
            <a:r>
              <a:rPr lang="zh-CN" altLang="zh-CN" sz="1400" kern="100" dirty="0">
                <a:cs typeface="Times New Roman" panose="02020603050405020304" pitchFamily="18" charset="0"/>
                <a:sym typeface="Huawei Sans" panose="020C0503030203020204" pitchFamily="34" charset="0"/>
              </a:rPr>
              <a:t>内部使用一个全局自增的长整数来作为逻辑的时间戳，模拟数据库内部的时序</a:t>
            </a:r>
            <a:r>
              <a:rPr lang="zh-CN" altLang="en-US" sz="1400" kern="100" dirty="0" smtClean="0">
                <a:cs typeface="Times New Roman" panose="02020603050405020304" pitchFamily="18" charset="0"/>
                <a:sym typeface="Huawei Sans" panose="020C0503030203020204" pitchFamily="34" charset="0"/>
              </a:rPr>
              <a:t>。</a:t>
            </a:r>
            <a:endParaRPr lang="en-US" altLang="zh-CN" sz="1400" kern="100" dirty="0" smtClean="0">
              <a:cs typeface="Times New Roman" panose="02020603050405020304" pitchFamily="18" charset="0"/>
              <a:sym typeface="Huawei Sans" panose="020C0503030203020204" pitchFamily="34" charset="0"/>
            </a:endParaRPr>
          </a:p>
          <a:p>
            <a:pPr>
              <a:lnSpc>
                <a:spcPct val="150000"/>
              </a:lnSpc>
            </a:pPr>
            <a:r>
              <a:rPr lang="zh-CN" altLang="zh-CN" sz="1400" kern="100" dirty="0" smtClean="0">
                <a:cs typeface="Times New Roman" panose="02020603050405020304" pitchFamily="18" charset="0"/>
                <a:sym typeface="Huawei Sans" panose="020C0503030203020204" pitchFamily="34" charset="0"/>
              </a:rPr>
              <a:t>每个</a:t>
            </a:r>
            <a:r>
              <a:rPr lang="zh-CN" altLang="zh-CN" sz="1400" kern="100" dirty="0">
                <a:cs typeface="Times New Roman" panose="02020603050405020304" pitchFamily="18" charset="0"/>
                <a:sym typeface="Huawei Sans" panose="020C0503030203020204" pitchFamily="34" charset="0"/>
              </a:rPr>
              <a:t>非只读事务在运行过程中会取得一个</a:t>
            </a:r>
            <a:r>
              <a:rPr lang="en-US" altLang="zh-CN" sz="1400" kern="100" dirty="0">
                <a:sym typeface="Huawei Sans" panose="020C0503030203020204" pitchFamily="34" charset="0"/>
              </a:rPr>
              <a:t>XID</a:t>
            </a:r>
            <a:r>
              <a:rPr lang="zh-CN" altLang="zh-CN" sz="1400" kern="100" dirty="0">
                <a:cs typeface="Times New Roman" panose="02020603050405020304" pitchFamily="18" charset="0"/>
                <a:sym typeface="Huawei Sans" panose="020C0503030203020204" pitchFamily="34" charset="0"/>
              </a:rPr>
              <a:t>（事务号），在事务提交时会推进</a:t>
            </a:r>
            <a:r>
              <a:rPr lang="en-US" altLang="zh-CN" sz="1400" kern="100" dirty="0">
                <a:sym typeface="Huawei Sans" panose="020C0503030203020204" pitchFamily="34" charset="0"/>
              </a:rPr>
              <a:t>CSN</a:t>
            </a:r>
            <a:r>
              <a:rPr lang="zh-CN" altLang="zh-CN" sz="1400" kern="100" dirty="0">
                <a:cs typeface="Times New Roman" panose="02020603050405020304" pitchFamily="18" charset="0"/>
                <a:sym typeface="Huawei Sans" panose="020C0503030203020204" pitchFamily="34" charset="0"/>
              </a:rPr>
              <a:t>，同时会将当前</a:t>
            </a:r>
            <a:r>
              <a:rPr lang="en-US" altLang="zh-CN" sz="1400" kern="100" dirty="0">
                <a:sym typeface="Huawei Sans" panose="020C0503030203020204" pitchFamily="34" charset="0"/>
              </a:rPr>
              <a:t>CSN</a:t>
            </a:r>
            <a:r>
              <a:rPr lang="zh-CN" altLang="zh-CN" sz="1400" kern="100" dirty="0">
                <a:cs typeface="Times New Roman" panose="02020603050405020304" pitchFamily="18" charset="0"/>
                <a:sym typeface="Huawei Sans" panose="020C0503030203020204" pitchFamily="34" charset="0"/>
              </a:rPr>
              <a:t>与事务的</a:t>
            </a:r>
            <a:r>
              <a:rPr lang="en-US" altLang="zh-CN" sz="1400" kern="100" dirty="0">
                <a:sym typeface="Huawei Sans" panose="020C0503030203020204" pitchFamily="34" charset="0"/>
              </a:rPr>
              <a:t>XID</a:t>
            </a:r>
            <a:r>
              <a:rPr lang="zh-CN" altLang="zh-CN" sz="1400" kern="100" dirty="0">
                <a:cs typeface="Times New Roman" panose="02020603050405020304" pitchFamily="18" charset="0"/>
                <a:sym typeface="Huawei Sans" panose="020C0503030203020204" pitchFamily="34" charset="0"/>
              </a:rPr>
              <a:t>映射关系保存起来</a:t>
            </a:r>
            <a:r>
              <a:rPr lang="zh-CN" altLang="en-US" sz="1400" kern="100" dirty="0" smtClean="0">
                <a:cs typeface="Times New Roman" panose="02020603050405020304" pitchFamily="18" charset="0"/>
                <a:sym typeface="Huawei Sans" panose="020C0503030203020204" pitchFamily="34" charset="0"/>
              </a:rPr>
              <a:t>。</a:t>
            </a:r>
            <a:endParaRPr lang="en-US" altLang="zh-CN" sz="1400" kern="100" dirty="0">
              <a:cs typeface="Times New Roman" panose="02020603050405020304" pitchFamily="18" charset="0"/>
              <a:sym typeface="Huawei Sans" panose="020C0503030203020204" pitchFamily="34" charset="0"/>
            </a:endParaRPr>
          </a:p>
          <a:p>
            <a:pPr marL="0" indent="0">
              <a:buNone/>
            </a:pPr>
            <a:endParaRPr lang="zh-CN" altLang="en-US" dirty="0">
              <a:sym typeface="Huawei Sans" panose="020C0503030203020204" pitchFamily="34" charset="0"/>
            </a:endParaRPr>
          </a:p>
        </p:txBody>
      </p:sp>
      <p:pic>
        <p:nvPicPr>
          <p:cNvPr id="5" name="图片 4" descr="D:\20年工作\数据库书籍2020年修改\出版社审校意见\童美霞修改\已修改文件\图10-3  CSN-XID映射.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473" y="3050877"/>
            <a:ext cx="4584234" cy="3149898"/>
          </a:xfrm>
          <a:prstGeom prst="rect">
            <a:avLst/>
          </a:prstGeom>
          <a:noFill/>
          <a:ln>
            <a:noFill/>
          </a:ln>
        </p:spPr>
      </p:pic>
      <p:sp>
        <p:nvSpPr>
          <p:cNvPr id="6" name="矩形 5"/>
          <p:cNvSpPr/>
          <p:nvPr/>
        </p:nvSpPr>
        <p:spPr>
          <a:xfrm>
            <a:off x="1388876" y="3178417"/>
            <a:ext cx="3896378" cy="1569660"/>
          </a:xfrm>
          <a:prstGeom prst="rect">
            <a:avLst/>
          </a:prstGeom>
        </p:spPr>
        <p:txBody>
          <a:bodyPr wrap="square">
            <a:spAutoFit/>
          </a:bodyPr>
          <a:lstStyle/>
          <a:p>
            <a:r>
              <a:rPr lang="zh-CN" altLang="en-US" sz="1600" dirty="0" smtClean="0">
                <a:latin typeface="Huawei Sans" panose="020C0503030203020204" pitchFamily="34" charset="0"/>
                <a:ea typeface="方正兰亭黑简体" panose="02000000000000000000" pitchFamily="2" charset="-122"/>
                <a:sym typeface="Huawei Sans" panose="020C0503030203020204" pitchFamily="34" charset="0"/>
              </a:rPr>
              <a:t>例子：</a:t>
            </a:r>
            <a:r>
              <a:rPr lang="zh-CN" altLang="zh-CN" sz="1600" dirty="0" smtClean="0">
                <a:latin typeface="Huawei Sans" panose="020C0503030203020204" pitchFamily="34" charset="0"/>
                <a:ea typeface="方正兰亭黑简体" panose="02000000000000000000" pitchFamily="2" charset="-122"/>
                <a:sym typeface="Huawei Sans" panose="020C0503030203020204" pitchFamily="34" charset="0"/>
              </a:rPr>
              <a:t>当</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一个事务拿到的快照为</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CSN=3</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时</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事务</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TX2</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TX4</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TX6</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TX7</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TX8</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CSN</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分别为</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4</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6</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5</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7</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8</a:t>
            </a:r>
            <a:r>
              <a:rPr lang="zh-CN" altLang="zh-CN" sz="1600" dirty="0">
                <a:latin typeface="Huawei Sans" panose="020C0503030203020204" pitchFamily="34" charset="0"/>
                <a:ea typeface="方正兰亭黑简体" panose="02000000000000000000" pitchFamily="2" charset="-122"/>
                <a:sym typeface="Huawei Sans" panose="020C0503030203020204" pitchFamily="34" charset="0"/>
              </a:rPr>
              <a:t>，对于该事务的快照而言，这几个事务的修改都不可见。</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TX1</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TX3</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TX5</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CSN</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分别为</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2</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，这几个事务的修改可见。</a:t>
            </a:r>
          </a:p>
        </p:txBody>
      </p:sp>
    </p:spTree>
    <p:extLst>
      <p:ext uri="{BB962C8B-B14F-4D97-AF65-F5344CB8AC3E}">
        <p14:creationId xmlns:p14="http://schemas.microsoft.com/office/powerpoint/2010/main" val="3052066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基于</a:t>
            </a:r>
            <a:r>
              <a:rPr lang="en-US" altLang="zh-CN" sz="3600" dirty="0">
                <a:sym typeface="Huawei Sans" panose="020C0503030203020204" pitchFamily="34" charset="0"/>
              </a:rPr>
              <a:t>CSN</a:t>
            </a:r>
            <a:r>
              <a:rPr lang="zh-CN" altLang="zh-CN" sz="3600" dirty="0">
                <a:sym typeface="Huawei Sans" panose="020C0503030203020204" pitchFamily="34" charset="0"/>
              </a:rPr>
              <a:t>的</a:t>
            </a:r>
            <a:r>
              <a:rPr lang="en-US" altLang="zh-CN" sz="3600" dirty="0">
                <a:sym typeface="Huawei Sans" panose="020C0503030203020204" pitchFamily="34" charset="0"/>
              </a:rPr>
              <a:t>MVCC</a:t>
            </a:r>
            <a:r>
              <a:rPr lang="zh-CN" altLang="zh-CN" sz="3600" dirty="0" smtClean="0">
                <a:sym typeface="Huawei Sans" panose="020C0503030203020204" pitchFamily="34" charset="0"/>
              </a:rPr>
              <a:t>机制</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2</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sz="1600" kern="100" dirty="0">
                <a:cs typeface="Times New Roman" panose="02020603050405020304" pitchFamily="18" charset="0"/>
                <a:sym typeface="Huawei Sans" panose="020C0503030203020204" pitchFamily="34" charset="0"/>
              </a:rPr>
              <a:t>MVCC</a:t>
            </a:r>
            <a:r>
              <a:rPr lang="zh-CN" altLang="zh-CN" sz="1600" kern="100" dirty="0">
                <a:cs typeface="Times New Roman" panose="02020603050405020304" pitchFamily="18" charset="0"/>
                <a:sym typeface="Huawei Sans" panose="020C0503030203020204" pitchFamily="34" charset="0"/>
              </a:rPr>
              <a:t>解决的是读写并发冲突问题。更新数据的时候，原地更新，把老版本放到历史版本区页面里，同时维护新版本</a:t>
            </a:r>
            <a:r>
              <a:rPr lang="en-US" altLang="zh-CN" sz="1600" kern="100" dirty="0" smtClean="0">
                <a:cs typeface="Times New Roman" panose="02020603050405020304" pitchFamily="18" charset="0"/>
                <a:sym typeface="Huawei Sans" panose="020C0503030203020204" pitchFamily="34" charset="0"/>
              </a:rPr>
              <a:t>TUPLE</a:t>
            </a:r>
            <a:r>
              <a:rPr lang="zh-CN" altLang="zh-CN" sz="1600" kern="100" dirty="0" smtClean="0">
                <a:cs typeface="Times New Roman" panose="02020603050405020304" pitchFamily="18" charset="0"/>
                <a:sym typeface="Huawei Sans" panose="020C0503030203020204" pitchFamily="34" charset="0"/>
              </a:rPr>
              <a:t>（</a:t>
            </a:r>
            <a:r>
              <a:rPr lang="zh-CN" altLang="zh-CN" sz="1600" kern="100" dirty="0">
                <a:cs typeface="Times New Roman" panose="02020603050405020304" pitchFamily="18" charset="0"/>
                <a:sym typeface="Huawei Sans" panose="020C0503030203020204" pitchFamily="34" charset="0"/>
              </a:rPr>
              <a:t>元组）到老</a:t>
            </a:r>
            <a:r>
              <a:rPr lang="en-US" altLang="zh-CN" sz="1600" kern="100" dirty="0">
                <a:cs typeface="Times New Roman" panose="02020603050405020304" pitchFamily="18" charset="0"/>
                <a:sym typeface="Huawei Sans" panose="020C0503030203020204" pitchFamily="34" charset="0"/>
              </a:rPr>
              <a:t>TUPLE</a:t>
            </a:r>
            <a:r>
              <a:rPr lang="zh-CN" altLang="zh-CN" sz="1600" kern="100" dirty="0">
                <a:cs typeface="Times New Roman" panose="02020603050405020304" pitchFamily="18" charset="0"/>
                <a:sym typeface="Huawei Sans" panose="020C0503030203020204" pitchFamily="34" charset="0"/>
              </a:rPr>
              <a:t>（元组）的指针。读</a:t>
            </a:r>
            <a:r>
              <a:rPr lang="en-US" altLang="zh-CN" sz="1600" kern="100" dirty="0">
                <a:cs typeface="Times New Roman" panose="02020603050405020304" pitchFamily="18" charset="0"/>
                <a:sym typeface="Huawei Sans" panose="020C0503030203020204" pitchFamily="34" charset="0"/>
              </a:rPr>
              <a:t>TUPLE</a:t>
            </a:r>
            <a:r>
              <a:rPr lang="zh-CN" altLang="zh-CN" sz="1600" kern="100" dirty="0">
                <a:cs typeface="Times New Roman" panose="02020603050405020304" pitchFamily="18" charset="0"/>
                <a:sym typeface="Huawei Sans" panose="020C0503030203020204" pitchFamily="34" charset="0"/>
              </a:rPr>
              <a:t>的时候， 根据快照</a:t>
            </a:r>
            <a:r>
              <a:rPr lang="en-US" altLang="zh-CN" sz="1600" kern="100" dirty="0">
                <a:cs typeface="Times New Roman" panose="02020603050405020304" pitchFamily="18" charset="0"/>
                <a:sym typeface="Huawei Sans" panose="020C0503030203020204" pitchFamily="34" charset="0"/>
              </a:rPr>
              <a:t>SNPAHOST.CSN</a:t>
            </a:r>
            <a:r>
              <a:rPr lang="zh-CN" altLang="zh-CN" sz="1600" kern="100" dirty="0">
                <a:cs typeface="Times New Roman" panose="02020603050405020304" pitchFamily="18" charset="0"/>
                <a:sym typeface="Huawei Sans" panose="020C0503030203020204" pitchFamily="34" charset="0"/>
              </a:rPr>
              <a:t>来判断应该读到哪个</a:t>
            </a:r>
            <a:r>
              <a:rPr lang="zh-CN" altLang="zh-CN" sz="1600" kern="100" dirty="0" smtClean="0">
                <a:cs typeface="Times New Roman" panose="02020603050405020304" pitchFamily="18" charset="0"/>
                <a:sym typeface="Huawei Sans" panose="020C0503030203020204" pitchFamily="34" charset="0"/>
              </a:rPr>
              <a:t>版本</a:t>
            </a:r>
            <a:r>
              <a:rPr lang="zh-CN" altLang="en-US" sz="1600" kern="100" dirty="0" smtClean="0">
                <a:cs typeface="Times New Roman" panose="02020603050405020304" pitchFamily="18" charset="0"/>
                <a:sym typeface="Huawei Sans" panose="020C0503030203020204" pitchFamily="34" charset="0"/>
              </a:rPr>
              <a:t>。</a:t>
            </a:r>
            <a:endParaRPr lang="en-US" altLang="zh-CN" sz="1600" kern="100" dirty="0" smtClean="0">
              <a:cs typeface="Times New Roman" panose="02020603050405020304" pitchFamily="18" charset="0"/>
              <a:sym typeface="Huawei Sans" panose="020C0503030203020204" pitchFamily="34" charset="0"/>
            </a:endParaRPr>
          </a:p>
          <a:p>
            <a:r>
              <a:rPr lang="zh-CN" altLang="zh-CN" sz="1600" kern="100" dirty="0">
                <a:cs typeface="Times New Roman" panose="02020603050405020304" pitchFamily="18" charset="0"/>
                <a:sym typeface="Huawei Sans" panose="020C0503030203020204" pitchFamily="34" charset="0"/>
              </a:rPr>
              <a:t>数据库在执行</a:t>
            </a:r>
            <a:r>
              <a:rPr lang="en-US" altLang="zh-CN" sz="1600" kern="100" dirty="0">
                <a:cs typeface="Times New Roman" panose="02020603050405020304" pitchFamily="18" charset="0"/>
                <a:sym typeface="Huawei Sans" panose="020C0503030203020204" pitchFamily="34" charset="0"/>
              </a:rPr>
              <a:t>SQL</a:t>
            </a:r>
            <a:r>
              <a:rPr lang="zh-CN" altLang="zh-CN" sz="1600" kern="100" dirty="0">
                <a:cs typeface="Times New Roman" panose="02020603050405020304" pitchFamily="18" charset="0"/>
                <a:sym typeface="Huawei Sans" panose="020C0503030203020204" pitchFamily="34" charset="0"/>
              </a:rPr>
              <a:t>的时候，首先会获取一个快照时间戳</a:t>
            </a:r>
            <a:r>
              <a:rPr lang="en-US" altLang="zh-CN" sz="1600" kern="100" dirty="0">
                <a:cs typeface="Times New Roman" panose="02020603050405020304" pitchFamily="18" charset="0"/>
                <a:sym typeface="Huawei Sans" panose="020C0503030203020204" pitchFamily="34" charset="0"/>
              </a:rPr>
              <a:t>SNAPSHOT</a:t>
            </a:r>
            <a:r>
              <a:rPr lang="zh-CN" altLang="zh-CN" sz="1600" kern="100" dirty="0">
                <a:cs typeface="Times New Roman" panose="02020603050405020304" pitchFamily="18" charset="0"/>
                <a:sym typeface="Huawei Sans" panose="020C0503030203020204" pitchFamily="34" charset="0"/>
              </a:rPr>
              <a:t>，当扫描数据页面的时候，根据</a:t>
            </a:r>
            <a:r>
              <a:rPr lang="en-US" altLang="zh-CN" sz="1600" kern="100" dirty="0">
                <a:cs typeface="Times New Roman" panose="02020603050405020304" pitchFamily="18" charset="0"/>
                <a:sym typeface="Huawei Sans" panose="020C0503030203020204" pitchFamily="34" charset="0"/>
              </a:rPr>
              <a:t>SNAPSHOT.CSN</a:t>
            </a:r>
            <a:r>
              <a:rPr lang="zh-CN" altLang="zh-CN" sz="1600" kern="100" dirty="0">
                <a:cs typeface="Times New Roman" panose="02020603050405020304" pitchFamily="18" charset="0"/>
                <a:sym typeface="Huawei Sans" panose="020C0503030203020204" pitchFamily="34" charset="0"/>
              </a:rPr>
              <a:t>和事务状态来判断哪个</a:t>
            </a:r>
            <a:r>
              <a:rPr lang="en-US" altLang="zh-CN" sz="1600" kern="100" dirty="0">
                <a:cs typeface="Times New Roman" panose="02020603050405020304" pitchFamily="18" charset="0"/>
                <a:sym typeface="Huawei Sans" panose="020C0503030203020204" pitchFamily="34" charset="0"/>
              </a:rPr>
              <a:t>TUPLE</a:t>
            </a:r>
            <a:r>
              <a:rPr lang="zh-CN" altLang="zh-CN" sz="1600" kern="100" dirty="0">
                <a:cs typeface="Times New Roman" panose="02020603050405020304" pitchFamily="18" charset="0"/>
                <a:sym typeface="Huawei Sans" panose="020C0503030203020204" pitchFamily="34" charset="0"/>
              </a:rPr>
              <a:t>版本可见或者都不可见</a:t>
            </a:r>
            <a:r>
              <a:rPr lang="zh-CN" altLang="zh-CN" sz="1600" kern="100" dirty="0" smtClean="0">
                <a:cs typeface="Times New Roman" panose="02020603050405020304" pitchFamily="18" charset="0"/>
                <a:sym typeface="Huawei Sans" panose="020C0503030203020204" pitchFamily="34" charset="0"/>
              </a:rPr>
              <a:t>。</a:t>
            </a:r>
          </a:p>
          <a:p>
            <a:pPr lvl="1"/>
            <a:r>
              <a:rPr lang="en-US" altLang="zh-CN" sz="1400" kern="100" dirty="0">
                <a:cs typeface="Times New Roman" panose="02020603050405020304" pitchFamily="18" charset="0"/>
                <a:sym typeface="Huawei Sans" panose="020C0503030203020204" pitchFamily="34" charset="0"/>
              </a:rPr>
              <a:t>TUPLE</a:t>
            </a:r>
            <a:r>
              <a:rPr lang="zh-CN" altLang="zh-CN" sz="1400" kern="100" dirty="0">
                <a:cs typeface="Times New Roman" panose="02020603050405020304" pitchFamily="18" charset="0"/>
                <a:sym typeface="Huawei Sans" panose="020C0503030203020204" pitchFamily="34" charset="0"/>
              </a:rPr>
              <a:t>（元组）的事务状态区里是回滚状态或者运行中，不可见。</a:t>
            </a:r>
          </a:p>
          <a:p>
            <a:pPr lvl="1"/>
            <a:r>
              <a:rPr lang="en-US" altLang="zh-CN" sz="1400" kern="100" dirty="0">
                <a:cs typeface="Times New Roman" panose="02020603050405020304" pitchFamily="18" charset="0"/>
                <a:sym typeface="Huawei Sans" panose="020C0503030203020204" pitchFamily="34" charset="0"/>
              </a:rPr>
              <a:t>TUPLE</a:t>
            </a:r>
            <a:r>
              <a:rPr lang="zh-CN" altLang="zh-CN" sz="1400" kern="100" dirty="0">
                <a:cs typeface="Times New Roman" panose="02020603050405020304" pitchFamily="18" charset="0"/>
                <a:sym typeface="Huawei Sans" panose="020C0503030203020204" pitchFamily="34" charset="0"/>
              </a:rPr>
              <a:t>（元组）的事务状态区里是提交状态，如果</a:t>
            </a:r>
            <a:r>
              <a:rPr lang="en-US" altLang="zh-CN" sz="1400" kern="100" dirty="0">
                <a:cs typeface="Times New Roman" panose="02020603050405020304" pitchFamily="18" charset="0"/>
                <a:sym typeface="Huawei Sans" panose="020C0503030203020204" pitchFamily="34" charset="0"/>
              </a:rPr>
              <a:t>SNAPSHOT.CSN</a:t>
            </a:r>
            <a:r>
              <a:rPr lang="zh-CN" altLang="zh-CN" sz="1400" kern="100" dirty="0">
                <a:cs typeface="Times New Roman" panose="02020603050405020304" pitchFamily="18" charset="0"/>
                <a:sym typeface="Huawei Sans" panose="020C0503030203020204" pitchFamily="34" charset="0"/>
              </a:rPr>
              <a:t>比事务区里的</a:t>
            </a:r>
            <a:r>
              <a:rPr lang="en-US" altLang="zh-CN" sz="1400" kern="100" dirty="0">
                <a:cs typeface="Times New Roman" panose="02020603050405020304" pitchFamily="18" charset="0"/>
                <a:sym typeface="Huawei Sans" panose="020C0503030203020204" pitchFamily="34" charset="0"/>
              </a:rPr>
              <a:t>CSN</a:t>
            </a:r>
            <a:r>
              <a:rPr lang="zh-CN" altLang="zh-CN" sz="1400" kern="100" dirty="0">
                <a:cs typeface="Times New Roman" panose="02020603050405020304" pitchFamily="18" charset="0"/>
                <a:sym typeface="Huawei Sans" panose="020C0503030203020204" pitchFamily="34" charset="0"/>
              </a:rPr>
              <a:t>小，当前</a:t>
            </a:r>
            <a:r>
              <a:rPr lang="en-US" altLang="zh-CN" sz="1400" kern="100" dirty="0">
                <a:cs typeface="Times New Roman" panose="02020603050405020304" pitchFamily="18" charset="0"/>
                <a:sym typeface="Huawei Sans" panose="020C0503030203020204" pitchFamily="34" charset="0"/>
              </a:rPr>
              <a:t>TUPLE</a:t>
            </a:r>
            <a:r>
              <a:rPr lang="zh-CN" altLang="zh-CN" sz="1400" kern="100" dirty="0">
                <a:cs typeface="Times New Roman" panose="02020603050405020304" pitchFamily="18" charset="0"/>
                <a:sym typeface="Huawei Sans" panose="020C0503030203020204" pitchFamily="34" charset="0"/>
              </a:rPr>
              <a:t>不可见，读取前一个版本继续比较</a:t>
            </a:r>
            <a:r>
              <a:rPr lang="en-US" altLang="zh-CN" sz="1400" kern="100" dirty="0">
                <a:cs typeface="Times New Roman" panose="02020603050405020304" pitchFamily="18" charset="0"/>
                <a:sym typeface="Huawei Sans" panose="020C0503030203020204" pitchFamily="34" charset="0"/>
              </a:rPr>
              <a:t>CSN</a:t>
            </a:r>
            <a:r>
              <a:rPr lang="zh-CN" altLang="zh-CN" sz="1400" kern="100" dirty="0">
                <a:cs typeface="Times New Roman" panose="02020603050405020304" pitchFamily="18" charset="0"/>
                <a:sym typeface="Huawei Sans" panose="020C0503030203020204" pitchFamily="34" charset="0"/>
              </a:rPr>
              <a:t>。反之可见。</a:t>
            </a:r>
          </a:p>
          <a:p>
            <a:pPr lvl="1"/>
            <a:r>
              <a:rPr lang="en-US" altLang="zh-CN" sz="1400" kern="100" dirty="0">
                <a:cs typeface="Times New Roman" panose="02020603050405020304" pitchFamily="18" charset="0"/>
                <a:sym typeface="Huawei Sans" panose="020C0503030203020204" pitchFamily="34" charset="0"/>
              </a:rPr>
              <a:t>TUPLE</a:t>
            </a:r>
            <a:r>
              <a:rPr lang="zh-CN" altLang="zh-CN" sz="1400" kern="100" dirty="0">
                <a:cs typeface="Times New Roman" panose="02020603050405020304" pitchFamily="18" charset="0"/>
                <a:sym typeface="Huawei Sans" panose="020C0503030203020204" pitchFamily="34" charset="0"/>
              </a:rPr>
              <a:t>（元组）的事务状态区里是待提交状态，需要等待提交。</a:t>
            </a:r>
          </a:p>
          <a:p>
            <a:pPr lvl="1"/>
            <a:endParaRPr lang="zh-CN" altLang="en-US" sz="1400" dirty="0">
              <a:sym typeface="Huawei Sans" panose="020C0503030203020204" pitchFamily="34" charset="0"/>
            </a:endParaRPr>
          </a:p>
        </p:txBody>
      </p:sp>
    </p:spTree>
    <p:extLst>
      <p:ext uri="{BB962C8B-B14F-4D97-AF65-F5344CB8AC3E}">
        <p14:creationId xmlns:p14="http://schemas.microsoft.com/office/powerpoint/2010/main" val="2400011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基于</a:t>
            </a:r>
            <a:r>
              <a:rPr lang="en-US" altLang="zh-CN" sz="3600" dirty="0">
                <a:sym typeface="Huawei Sans" panose="020C0503030203020204" pitchFamily="34" charset="0"/>
              </a:rPr>
              <a:t>CSN</a:t>
            </a:r>
            <a:r>
              <a:rPr lang="zh-CN" altLang="zh-CN" sz="3600" dirty="0">
                <a:sym typeface="Huawei Sans" panose="020C0503030203020204" pitchFamily="34" charset="0"/>
              </a:rPr>
              <a:t>的</a:t>
            </a:r>
            <a:r>
              <a:rPr lang="en-US" altLang="zh-CN" sz="3600" dirty="0">
                <a:sym typeface="Huawei Sans" panose="020C0503030203020204" pitchFamily="34" charset="0"/>
              </a:rPr>
              <a:t>MVCC</a:t>
            </a:r>
            <a:r>
              <a:rPr lang="zh-CN" altLang="zh-CN" sz="3600" dirty="0" smtClean="0">
                <a:sym typeface="Huawei Sans" panose="020C0503030203020204" pitchFamily="34" charset="0"/>
              </a:rPr>
              <a:t>机制</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3</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sz="2000" kern="100" dirty="0">
                <a:cs typeface="Times New Roman" panose="02020603050405020304" pitchFamily="18" charset="0"/>
                <a:sym typeface="Huawei Sans" panose="020C0503030203020204" pitchFamily="34" charset="0"/>
              </a:rPr>
              <a:t>CSN</a:t>
            </a:r>
            <a:r>
              <a:rPr lang="zh-CN" altLang="zh-CN" sz="2000" kern="100" dirty="0">
                <a:cs typeface="Times New Roman" panose="02020603050405020304" pitchFamily="18" charset="0"/>
                <a:sym typeface="Huawei Sans" panose="020C0503030203020204" pitchFamily="34" charset="0"/>
              </a:rPr>
              <a:t>（</a:t>
            </a:r>
            <a:r>
              <a:rPr lang="en-US" altLang="zh-CN" sz="2000" kern="100" dirty="0">
                <a:cs typeface="Times New Roman" panose="02020603050405020304" pitchFamily="18" charset="0"/>
                <a:sym typeface="Huawei Sans" panose="020C0503030203020204" pitchFamily="34" charset="0"/>
              </a:rPr>
              <a:t>Commit Sequence Number</a:t>
            </a:r>
            <a:r>
              <a:rPr lang="zh-CN" altLang="zh-CN" sz="2000" kern="100" dirty="0">
                <a:cs typeface="Times New Roman" panose="02020603050405020304" pitchFamily="18" charset="0"/>
                <a:sym typeface="Huawei Sans" panose="020C0503030203020204" pitchFamily="34" charset="0"/>
              </a:rPr>
              <a:t>，提交顺序号）本身与</a:t>
            </a:r>
            <a:r>
              <a:rPr lang="en-US" altLang="zh-CN" sz="2000" kern="100" dirty="0">
                <a:cs typeface="Times New Roman" panose="02020603050405020304" pitchFamily="18" charset="0"/>
                <a:sym typeface="Huawei Sans" panose="020C0503030203020204" pitchFamily="34" charset="0"/>
              </a:rPr>
              <a:t>XID</a:t>
            </a:r>
            <a:r>
              <a:rPr lang="zh-CN" altLang="zh-CN" sz="2000" kern="100" dirty="0">
                <a:cs typeface="Times New Roman" panose="02020603050405020304" pitchFamily="18" charset="0"/>
                <a:sym typeface="Huawei Sans" panose="020C0503030203020204" pitchFamily="34" charset="0"/>
              </a:rPr>
              <a:t>（事务号）也会留存一个映射关系，以便将事务本身以及其对应的可见性进行</a:t>
            </a:r>
            <a:r>
              <a:rPr lang="zh-CN" altLang="zh-CN" sz="2000" kern="100" dirty="0" smtClean="0">
                <a:cs typeface="Times New Roman" panose="02020603050405020304" pitchFamily="18" charset="0"/>
                <a:sym typeface="Huawei Sans" panose="020C0503030203020204" pitchFamily="34" charset="0"/>
              </a:rPr>
              <a:t>关联</a:t>
            </a:r>
            <a:r>
              <a:rPr lang="zh-CN" altLang="en-US" sz="2400" kern="100" dirty="0" smtClean="0">
                <a:cs typeface="Times New Roman" panose="02020603050405020304" pitchFamily="18" charset="0"/>
                <a:sym typeface="Huawei Sans" panose="020C0503030203020204" pitchFamily="34" charset="0"/>
              </a:rPr>
              <a:t>。</a:t>
            </a:r>
            <a:endParaRPr lang="zh-CN" altLang="en-US" sz="2400" kern="100" dirty="0">
              <a:cs typeface="Times New Roman" panose="02020603050405020304" pitchFamily="18" charset="0"/>
              <a:sym typeface="Huawei Sans" panose="020C0503030203020204" pitchFamily="34" charset="0"/>
            </a:endParaRPr>
          </a:p>
          <a:p>
            <a:endParaRPr lang="zh-CN" altLang="en-US" dirty="0">
              <a:sym typeface="Huawei Sans" panose="020C0503030203020204" pitchFamily="34" charset="0"/>
            </a:endParaRPr>
          </a:p>
        </p:txBody>
      </p:sp>
      <p:pic>
        <p:nvPicPr>
          <p:cNvPr id="4" name="图片 3" descr="D:\工作流水\202004\20200402手册第十章内容替换英文\原稿\已修改图\图10-13  CSNLog中映射关系.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4538" y="2160735"/>
            <a:ext cx="5712761" cy="3766820"/>
          </a:xfrm>
          <a:prstGeom prst="rect">
            <a:avLst/>
          </a:prstGeom>
          <a:noFill/>
          <a:ln>
            <a:noFill/>
          </a:ln>
        </p:spPr>
      </p:pic>
      <p:sp>
        <p:nvSpPr>
          <p:cNvPr id="5" name="矩形 4"/>
          <p:cNvSpPr/>
          <p:nvPr/>
        </p:nvSpPr>
        <p:spPr>
          <a:xfrm>
            <a:off x="3491056" y="2456874"/>
            <a:ext cx="2198255" cy="3879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CSN log</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物理存储文件内容：</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6377420" y="2456873"/>
            <a:ext cx="2198255" cy="3879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文件所对应的事务</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id</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逻辑编号：</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3500581" y="3140940"/>
            <a:ext cx="2198255" cy="479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8</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个字节长度</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r>
            <a:b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b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表示存储对应事务的</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CSN</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空间</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3639127" y="3925455"/>
            <a:ext cx="775855" cy="314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5</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4414982" y="3926030"/>
            <a:ext cx="692727" cy="313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5107709" y="3926030"/>
            <a:ext cx="738907" cy="3134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7</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3639127" y="4239490"/>
            <a:ext cx="775855" cy="3506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4414982" y="4248726"/>
            <a:ext cx="683491" cy="3414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6</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5107709" y="4248726"/>
            <a:ext cx="738907" cy="3414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8</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6368475" y="3925453"/>
            <a:ext cx="775855" cy="3140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2048</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7144330" y="3926028"/>
            <a:ext cx="692727" cy="313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2049</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7837057" y="3926028"/>
            <a:ext cx="738907" cy="3134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2050</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6368475" y="4239488"/>
            <a:ext cx="775855" cy="3506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2051</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矩形 19"/>
          <p:cNvSpPr/>
          <p:nvPr/>
        </p:nvSpPr>
        <p:spPr>
          <a:xfrm>
            <a:off x="7144330" y="4248724"/>
            <a:ext cx="683491" cy="3414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2052</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矩形 20"/>
          <p:cNvSpPr/>
          <p:nvPr/>
        </p:nvSpPr>
        <p:spPr>
          <a:xfrm>
            <a:off x="7837057" y="4248724"/>
            <a:ext cx="738907" cy="3414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2053</a:t>
            </a:r>
            <a:endParaRPr lang="zh-CN" alt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400919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基于</a:t>
            </a:r>
            <a:r>
              <a:rPr lang="en-US" altLang="zh-CN" sz="3600" dirty="0">
                <a:sym typeface="Huawei Sans" panose="020C0503030203020204" pitchFamily="34" charset="0"/>
              </a:rPr>
              <a:t>CSN</a:t>
            </a:r>
            <a:r>
              <a:rPr lang="zh-CN" altLang="zh-CN" sz="3600" dirty="0">
                <a:sym typeface="Huawei Sans" panose="020C0503030203020204" pitchFamily="34" charset="0"/>
              </a:rPr>
              <a:t>的</a:t>
            </a:r>
            <a:r>
              <a:rPr lang="en-US" altLang="zh-CN" sz="3600" dirty="0">
                <a:sym typeface="Huawei Sans" panose="020C0503030203020204" pitchFamily="34" charset="0"/>
              </a:rPr>
              <a:t>MVCC</a:t>
            </a:r>
            <a:r>
              <a:rPr lang="zh-CN" altLang="zh-CN" sz="3600" dirty="0" smtClean="0">
                <a:sym typeface="Huawei Sans" panose="020C0503030203020204" pitchFamily="34" charset="0"/>
              </a:rPr>
              <a:t>机制</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4</a:t>
            </a:r>
            <a:r>
              <a:rPr lang="zh-CN" altLang="en-US" sz="3600" dirty="0" smtClean="0">
                <a:sym typeface="Huawei Sans" panose="020C0503030203020204" pitchFamily="34" charset="0"/>
              </a:rPr>
              <a:t>）</a:t>
            </a:r>
            <a:r>
              <a:rPr lang="zh-CN" altLang="zh-CN" sz="3600" dirty="0">
                <a:sym typeface="Huawei Sans" panose="020C0503030203020204" pitchFamily="34" charset="0"/>
              </a:rPr>
              <a:t/>
            </a:r>
            <a:br>
              <a:rPr lang="zh-CN" altLang="zh-CN" sz="3600" dirty="0">
                <a:sym typeface="Huawei Sans" panose="020C0503030203020204" pitchFamily="34" charset="0"/>
              </a:rPr>
            </a:b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zh-CN" sz="2000" kern="100" dirty="0">
                <a:cs typeface="Times New Roman" panose="02020603050405020304" pitchFamily="18" charset="0"/>
                <a:sym typeface="Huawei Sans" panose="020C0503030203020204" pitchFamily="34" charset="0"/>
              </a:rPr>
              <a:t>此映射机制类似于</a:t>
            </a:r>
            <a:r>
              <a:rPr lang="en-US" altLang="zh-CN" sz="2000" kern="100" dirty="0">
                <a:cs typeface="Times New Roman" panose="02020603050405020304" pitchFamily="18" charset="0"/>
                <a:sym typeface="Huawei Sans" panose="020C0503030203020204" pitchFamily="34" charset="0"/>
              </a:rPr>
              <a:t>Clog</a:t>
            </a:r>
            <a:r>
              <a:rPr lang="zh-CN" altLang="zh-CN" sz="2000" kern="100" dirty="0">
                <a:cs typeface="Times New Roman" panose="02020603050405020304" pitchFamily="18" charset="0"/>
                <a:sym typeface="Huawei Sans" panose="020C0503030203020204" pitchFamily="34" charset="0"/>
              </a:rPr>
              <a:t>本身，</a:t>
            </a:r>
            <a:r>
              <a:rPr lang="en-US" altLang="zh-CN" sz="2000" kern="100" dirty="0">
                <a:cs typeface="Times New Roman" panose="02020603050405020304" pitchFamily="18" charset="0"/>
                <a:sym typeface="Huawei Sans" panose="020C0503030203020204" pitchFamily="34" charset="0"/>
              </a:rPr>
              <a:t>Clog</a:t>
            </a:r>
            <a:r>
              <a:rPr lang="zh-CN" altLang="zh-CN" sz="2000" kern="100" dirty="0">
                <a:cs typeface="Times New Roman" panose="02020603050405020304" pitchFamily="18" charset="0"/>
                <a:sym typeface="Huawei Sans" panose="020C0503030203020204" pitchFamily="34" charset="0"/>
              </a:rPr>
              <a:t>记录的是事务</a:t>
            </a:r>
            <a:r>
              <a:rPr lang="en-US" altLang="zh-CN" sz="2000" kern="100" dirty="0">
                <a:cs typeface="Times New Roman" panose="02020603050405020304" pitchFamily="18" charset="0"/>
                <a:sym typeface="Huawei Sans" panose="020C0503030203020204" pitchFamily="34" charset="0"/>
              </a:rPr>
              <a:t>ID</a:t>
            </a:r>
            <a:r>
              <a:rPr lang="zh-CN" altLang="zh-CN" sz="2000" kern="100" dirty="0">
                <a:cs typeface="Times New Roman" panose="02020603050405020304" pitchFamily="18" charset="0"/>
                <a:sym typeface="Huawei Sans" panose="020C0503030203020204" pitchFamily="34" charset="0"/>
              </a:rPr>
              <a:t>的相关运行状态（运行中</a:t>
            </a:r>
            <a:r>
              <a:rPr lang="en-US" altLang="zh-CN" sz="2000" kern="100" dirty="0">
                <a:cs typeface="Times New Roman" panose="02020603050405020304" pitchFamily="18" charset="0"/>
                <a:sym typeface="Huawei Sans" panose="020C0503030203020204" pitchFamily="34" charset="0"/>
              </a:rPr>
              <a:t>/</a:t>
            </a:r>
            <a:r>
              <a:rPr lang="zh-CN" altLang="zh-CN" sz="2000" kern="100" dirty="0">
                <a:cs typeface="Times New Roman" panose="02020603050405020304" pitchFamily="18" charset="0"/>
                <a:sym typeface="Huawei Sans" panose="020C0503030203020204" pitchFamily="34" charset="0"/>
              </a:rPr>
              <a:t>提交</a:t>
            </a:r>
            <a:r>
              <a:rPr lang="en-US" altLang="zh-CN" sz="2000" kern="100" dirty="0">
                <a:cs typeface="Times New Roman" panose="02020603050405020304" pitchFamily="18" charset="0"/>
                <a:sym typeface="Huawei Sans" panose="020C0503030203020204" pitchFamily="34" charset="0"/>
              </a:rPr>
              <a:t>/</a:t>
            </a:r>
            <a:r>
              <a:rPr lang="zh-CN" altLang="zh-CN" sz="2000" kern="100" dirty="0">
                <a:cs typeface="Times New Roman" panose="02020603050405020304" pitchFamily="18" charset="0"/>
                <a:sym typeface="Huawei Sans" panose="020C0503030203020204" pitchFamily="34" charset="0"/>
              </a:rPr>
              <a:t>回滚</a:t>
            </a:r>
            <a:r>
              <a:rPr lang="zh-CN" altLang="zh-CN" sz="2000" kern="100" dirty="0" smtClean="0">
                <a:cs typeface="Times New Roman" panose="02020603050405020304" pitchFamily="18" charset="0"/>
                <a:sym typeface="Huawei Sans" panose="020C0503030203020204" pitchFamily="34" charset="0"/>
              </a:rPr>
              <a:t>）</a:t>
            </a:r>
            <a:r>
              <a:rPr lang="zh-CN" altLang="en-US" sz="2000" kern="100" dirty="0" smtClean="0">
                <a:cs typeface="Times New Roman" panose="02020603050405020304" pitchFamily="18" charset="0"/>
                <a:sym typeface="Huawei Sans" panose="020C0503030203020204" pitchFamily="34" charset="0"/>
              </a:rPr>
              <a:t>。</a:t>
            </a:r>
            <a:endParaRPr lang="zh-CN" altLang="en-US" sz="2000" kern="100" dirty="0">
              <a:cs typeface="Times New Roman" panose="02020603050405020304" pitchFamily="18" charset="0"/>
              <a:sym typeface="Huawei Sans" panose="020C0503030203020204" pitchFamily="34" charset="0"/>
            </a:endParaRPr>
          </a:p>
          <a:p>
            <a:pPr marL="0" indent="0">
              <a:buNone/>
            </a:pPr>
            <a:endParaRPr lang="zh-CN" altLang="en-US" dirty="0">
              <a:sym typeface="Huawei Sans" panose="020C0503030203020204" pitchFamily="34" charset="0"/>
            </a:endParaRPr>
          </a:p>
        </p:txBody>
      </p:sp>
      <p:grpSp>
        <p:nvGrpSpPr>
          <p:cNvPr id="19" name="组合 18"/>
          <p:cNvGrpSpPr/>
          <p:nvPr/>
        </p:nvGrpSpPr>
        <p:grpSpPr>
          <a:xfrm>
            <a:off x="2342688" y="2116231"/>
            <a:ext cx="6366826" cy="2032678"/>
            <a:chOff x="2287270" y="2079286"/>
            <a:chExt cx="6366826" cy="2032678"/>
          </a:xfrm>
        </p:grpSpPr>
        <p:pic>
          <p:nvPicPr>
            <p:cNvPr id="4" name="图片 3" descr="http://image.huawei.com/tiny-lts/v1/images/585bf254d81582ac92c7_607x194.jpg@900-0-90-f.jpg"/>
            <p:cNvPicPr/>
            <p:nvPr/>
          </p:nvPicPr>
          <p:blipFill>
            <a:blip r:embed="rId3">
              <a:extLst>
                <a:ext uri="{28A0092B-C50C-407E-A947-70E740481C1C}">
                  <a14:useLocalDpi xmlns:a14="http://schemas.microsoft.com/office/drawing/2010/main" val="0"/>
                </a:ext>
              </a:extLst>
            </a:blip>
            <a:srcRect/>
            <a:stretch>
              <a:fillRect/>
            </a:stretch>
          </p:blipFill>
          <p:spPr bwMode="auto">
            <a:xfrm>
              <a:off x="2287270" y="2079286"/>
              <a:ext cx="6366826" cy="2032678"/>
            </a:xfrm>
            <a:prstGeom prst="rect">
              <a:avLst/>
            </a:prstGeom>
            <a:solidFill>
              <a:srgbClr val="FCC103"/>
            </a:solidFill>
            <a:ln>
              <a:noFill/>
            </a:ln>
          </p:spPr>
        </p:pic>
        <p:sp>
          <p:nvSpPr>
            <p:cNvPr id="5" name="矩形 4"/>
            <p:cNvSpPr/>
            <p:nvPr/>
          </p:nvSpPr>
          <p:spPr>
            <a:xfrm>
              <a:off x="4019762" y="2275166"/>
              <a:ext cx="902408" cy="3303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一个字节</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3141538" y="2896848"/>
              <a:ext cx="332603" cy="48077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3483378" y="2906568"/>
              <a:ext cx="323272" cy="47105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3815886" y="2906568"/>
              <a:ext cx="323272" cy="471054"/>
            </a:xfrm>
            <a:prstGeom prst="rect">
              <a:avLst/>
            </a:prstGeom>
            <a:solidFill>
              <a:srgbClr val="FCC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4148393" y="2906568"/>
              <a:ext cx="358951" cy="471054"/>
            </a:xfrm>
            <a:prstGeom prst="rect">
              <a:avLst/>
            </a:prstGeom>
            <a:solidFill>
              <a:srgbClr val="FCC10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4507344" y="2906568"/>
              <a:ext cx="323272" cy="471054"/>
            </a:xfrm>
            <a:prstGeom prst="rect">
              <a:avLst/>
            </a:prstGeom>
            <a:solidFill>
              <a:srgbClr val="92D1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4839851" y="2906568"/>
              <a:ext cx="358951" cy="471054"/>
            </a:xfrm>
            <a:prstGeom prst="rect">
              <a:avLst/>
            </a:prstGeom>
            <a:solidFill>
              <a:srgbClr val="92D14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5188568" y="2897043"/>
              <a:ext cx="323272" cy="471054"/>
            </a:xfrm>
            <a:prstGeom prst="rect">
              <a:avLst/>
            </a:prstGeom>
            <a:solidFill>
              <a:srgbClr val="00B1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5521075" y="2906568"/>
              <a:ext cx="358951" cy="471054"/>
            </a:xfrm>
            <a:prstGeom prst="rect">
              <a:avLst/>
            </a:prstGeom>
            <a:solidFill>
              <a:srgbClr val="00B1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2596689" y="3651251"/>
              <a:ext cx="1984548" cy="274204"/>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每两位表示一  个事务状态</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6317299" y="2386630"/>
              <a:ext cx="2281381" cy="310384"/>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00</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：事务状态为进程中</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6313239" y="2766576"/>
              <a:ext cx="2281381" cy="310384"/>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01</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：事务状态为已提交</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6304003" y="3138122"/>
              <a:ext cx="2281381" cy="310384"/>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：事务状态为终止</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6304002" y="3519179"/>
              <a:ext cx="2281381" cy="310384"/>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11</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：事务状态为子提交</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726958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基于</a:t>
            </a:r>
            <a:r>
              <a:rPr lang="en-US" altLang="zh-CN" sz="3600" dirty="0">
                <a:sym typeface="Huawei Sans" panose="020C0503030203020204" pitchFamily="34" charset="0"/>
              </a:rPr>
              <a:t>CSN</a:t>
            </a:r>
            <a:r>
              <a:rPr lang="zh-CN" altLang="zh-CN" sz="3600" dirty="0">
                <a:sym typeface="Huawei Sans" panose="020C0503030203020204" pitchFamily="34" charset="0"/>
              </a:rPr>
              <a:t>的</a:t>
            </a:r>
            <a:r>
              <a:rPr lang="en-US" altLang="zh-CN" sz="3600" dirty="0">
                <a:sym typeface="Huawei Sans" panose="020C0503030203020204" pitchFamily="34" charset="0"/>
              </a:rPr>
              <a:t>MVCC</a:t>
            </a:r>
            <a:r>
              <a:rPr lang="zh-CN" altLang="zh-CN" sz="3600" dirty="0" smtClean="0">
                <a:sym typeface="Huawei Sans" panose="020C0503030203020204" pitchFamily="34" charset="0"/>
              </a:rPr>
              <a:t>机制</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5</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grpSp>
        <p:nvGrpSpPr>
          <p:cNvPr id="106" name="组合 105"/>
          <p:cNvGrpSpPr/>
          <p:nvPr/>
        </p:nvGrpSpPr>
        <p:grpSpPr>
          <a:xfrm>
            <a:off x="6260948" y="5838861"/>
            <a:ext cx="106984" cy="351264"/>
            <a:chOff x="10935853" y="3140364"/>
            <a:chExt cx="138546" cy="454891"/>
          </a:xfrm>
        </p:grpSpPr>
        <p:sp>
          <p:nvSpPr>
            <p:cNvPr id="107" name="椭圆 106"/>
            <p:cNvSpPr/>
            <p:nvPr/>
          </p:nvSpPr>
          <p:spPr>
            <a:xfrm>
              <a:off x="10935853" y="3429000"/>
              <a:ext cx="138546" cy="1662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8" name="直接箭头连接符 107"/>
            <p:cNvCxnSpPr/>
            <p:nvPr/>
          </p:nvCxnSpPr>
          <p:spPr>
            <a:xfrm flipH="1">
              <a:off x="11005126" y="3140364"/>
              <a:ext cx="1" cy="288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a:off x="2728766" y="1156333"/>
            <a:ext cx="6385981" cy="4646954"/>
            <a:chOff x="4947870" y="1574025"/>
            <a:chExt cx="6385981" cy="4834232"/>
          </a:xfrm>
        </p:grpSpPr>
        <p:sp>
          <p:nvSpPr>
            <p:cNvPr id="147" name="文本框 146"/>
            <p:cNvSpPr txBox="1"/>
            <p:nvPr/>
          </p:nvSpPr>
          <p:spPr>
            <a:xfrm>
              <a:off x="6728427" y="1574025"/>
              <a:ext cx="2247731" cy="288162"/>
            </a:xfrm>
            <a:prstGeom prst="rect">
              <a:avLst/>
            </a:prstGeom>
            <a:noFill/>
          </p:spPr>
          <p:txBody>
            <a:bodyPr wrap="non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判断</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Xid</a:t>
              </a:r>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对于当前快照是否可见</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48" name="组合 147"/>
            <p:cNvGrpSpPr/>
            <p:nvPr/>
          </p:nvGrpSpPr>
          <p:grpSpPr>
            <a:xfrm>
              <a:off x="8931563" y="1664296"/>
              <a:ext cx="138546" cy="350982"/>
              <a:chOff x="8950036" y="1736436"/>
              <a:chExt cx="138546" cy="350982"/>
            </a:xfrm>
          </p:grpSpPr>
          <p:sp>
            <p:nvSpPr>
              <p:cNvPr id="210" name="椭圆 209"/>
              <p:cNvSpPr/>
              <p:nvPr/>
            </p:nvSpPr>
            <p:spPr>
              <a:xfrm>
                <a:off x="8950036" y="1736436"/>
                <a:ext cx="138546" cy="1662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11" name="直接箭头连接符 210"/>
              <p:cNvCxnSpPr>
                <a:stCxn id="210" idx="4"/>
              </p:cNvCxnSpPr>
              <p:nvPr/>
            </p:nvCxnSpPr>
            <p:spPr>
              <a:xfrm>
                <a:off x="9019309" y="1902691"/>
                <a:ext cx="4618" cy="1847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7894118" y="2119745"/>
              <a:ext cx="2524499" cy="267855"/>
              <a:chOff x="8081819" y="2087418"/>
              <a:chExt cx="1874981" cy="212436"/>
            </a:xfrm>
          </p:grpSpPr>
          <p:sp>
            <p:nvSpPr>
              <p:cNvPr id="207" name="矩形 206"/>
              <p:cNvSpPr/>
              <p:nvPr/>
            </p:nvSpPr>
            <p:spPr>
              <a:xfrm>
                <a:off x="8358911" y="2087418"/>
                <a:ext cx="1320800" cy="21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Xid</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大于等于快照</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xmax</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等腰三角形 207"/>
              <p:cNvSpPr/>
              <p:nvPr/>
            </p:nvSpPr>
            <p:spPr>
              <a:xfrm rot="16200000">
                <a:off x="8114147" y="2055090"/>
                <a:ext cx="212435" cy="2770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等腰三角形 208"/>
              <p:cNvSpPr/>
              <p:nvPr/>
            </p:nvSpPr>
            <p:spPr>
              <a:xfrm rot="16200000" flipH="1" flipV="1">
                <a:off x="9712037" y="2055091"/>
                <a:ext cx="212436" cy="27709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50" name="圆角矩形 149"/>
            <p:cNvSpPr/>
            <p:nvPr/>
          </p:nvSpPr>
          <p:spPr>
            <a:xfrm>
              <a:off x="10641124" y="2561037"/>
              <a:ext cx="692727" cy="2955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不可见</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51" name="肘形连接符 150"/>
            <p:cNvCxnSpPr>
              <a:stCxn id="209" idx="0"/>
              <a:endCxn id="150" idx="0"/>
            </p:cNvCxnSpPr>
            <p:nvPr/>
          </p:nvCxnSpPr>
          <p:spPr>
            <a:xfrm>
              <a:off x="10418618" y="2253674"/>
              <a:ext cx="568870" cy="30736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肘形连接符 151"/>
            <p:cNvCxnSpPr>
              <a:stCxn id="208" idx="0"/>
              <a:endCxn id="204" idx="0"/>
            </p:cNvCxnSpPr>
            <p:nvPr/>
          </p:nvCxnSpPr>
          <p:spPr>
            <a:xfrm rot="10800000" flipV="1">
              <a:off x="7604240" y="2253672"/>
              <a:ext cx="289879" cy="42312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组合 152"/>
            <p:cNvGrpSpPr/>
            <p:nvPr/>
          </p:nvGrpSpPr>
          <p:grpSpPr>
            <a:xfrm>
              <a:off x="6355347" y="2676790"/>
              <a:ext cx="2497783" cy="267856"/>
              <a:chOff x="7981485" y="2087416"/>
              <a:chExt cx="1855139" cy="212437"/>
            </a:xfrm>
          </p:grpSpPr>
          <p:sp>
            <p:nvSpPr>
              <p:cNvPr id="204" name="矩形 203"/>
              <p:cNvSpPr/>
              <p:nvPr/>
            </p:nvSpPr>
            <p:spPr>
              <a:xfrm>
                <a:off x="8248655" y="2087417"/>
                <a:ext cx="1320800" cy="21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Xid</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小于</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快照</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xmin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等腰三角形 204"/>
              <p:cNvSpPr/>
              <p:nvPr/>
            </p:nvSpPr>
            <p:spPr>
              <a:xfrm rot="16200000">
                <a:off x="8013813" y="2055088"/>
                <a:ext cx="212435" cy="2770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等腰三角形 205"/>
              <p:cNvSpPr/>
              <p:nvPr/>
            </p:nvSpPr>
            <p:spPr>
              <a:xfrm rot="16200000" flipH="1" flipV="1">
                <a:off x="9591861" y="2055090"/>
                <a:ext cx="212436" cy="27709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54" name="肘形连接符 153"/>
            <p:cNvCxnSpPr/>
            <p:nvPr/>
          </p:nvCxnSpPr>
          <p:spPr>
            <a:xfrm rot="10800000" flipV="1">
              <a:off x="6065467" y="2810717"/>
              <a:ext cx="289879" cy="42312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圆角矩形 154"/>
            <p:cNvSpPr/>
            <p:nvPr/>
          </p:nvSpPr>
          <p:spPr>
            <a:xfrm>
              <a:off x="5250503" y="3216470"/>
              <a:ext cx="1741424" cy="2504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查看</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Clog</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中事务的状态</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6" name="组合 155"/>
            <p:cNvGrpSpPr/>
            <p:nvPr/>
          </p:nvGrpSpPr>
          <p:grpSpPr>
            <a:xfrm>
              <a:off x="5530167" y="3948450"/>
              <a:ext cx="1131666" cy="219057"/>
              <a:chOff x="7981485" y="2087416"/>
              <a:chExt cx="1855139" cy="212437"/>
            </a:xfrm>
          </p:grpSpPr>
          <p:sp>
            <p:nvSpPr>
              <p:cNvPr id="201" name="矩形 200"/>
              <p:cNvSpPr/>
              <p:nvPr/>
            </p:nvSpPr>
            <p:spPr>
              <a:xfrm>
                <a:off x="8248655" y="2087417"/>
                <a:ext cx="1320800" cy="21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已提交</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2" name="等腰三角形 201"/>
              <p:cNvSpPr/>
              <p:nvPr/>
            </p:nvSpPr>
            <p:spPr>
              <a:xfrm rot="16200000">
                <a:off x="8013813" y="2055088"/>
                <a:ext cx="212435" cy="2770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等腰三角形 202"/>
              <p:cNvSpPr/>
              <p:nvPr/>
            </p:nvSpPr>
            <p:spPr>
              <a:xfrm rot="16200000" flipH="1" flipV="1">
                <a:off x="9591861" y="2055090"/>
                <a:ext cx="212436" cy="27709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57" name="直接箭头连接符 156"/>
            <p:cNvCxnSpPr>
              <a:endCxn id="201" idx="0"/>
            </p:cNvCxnSpPr>
            <p:nvPr/>
          </p:nvCxnSpPr>
          <p:spPr>
            <a:xfrm>
              <a:off x="6065938" y="3466899"/>
              <a:ext cx="0" cy="481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肘形连接符 157"/>
            <p:cNvCxnSpPr/>
            <p:nvPr/>
          </p:nvCxnSpPr>
          <p:spPr>
            <a:xfrm rot="10800000" flipV="1">
              <a:off x="5250861" y="4059892"/>
              <a:ext cx="289879" cy="42312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肘形连接符 158"/>
            <p:cNvCxnSpPr>
              <a:stCxn id="203" idx="0"/>
            </p:cNvCxnSpPr>
            <p:nvPr/>
          </p:nvCxnSpPr>
          <p:spPr>
            <a:xfrm>
              <a:off x="6661833" y="4057979"/>
              <a:ext cx="330094" cy="45389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圆角矩形 159"/>
            <p:cNvSpPr/>
            <p:nvPr/>
          </p:nvSpPr>
          <p:spPr>
            <a:xfrm>
              <a:off x="4947870" y="4484008"/>
              <a:ext cx="605265" cy="165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可见</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圆角矩形 160"/>
            <p:cNvSpPr/>
            <p:nvPr/>
          </p:nvSpPr>
          <p:spPr>
            <a:xfrm>
              <a:off x="6648829" y="4506410"/>
              <a:ext cx="686196" cy="2049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不可见</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62" name="肘形连接符 161"/>
            <p:cNvCxnSpPr/>
            <p:nvPr/>
          </p:nvCxnSpPr>
          <p:spPr>
            <a:xfrm rot="16200000" flipH="1">
              <a:off x="5120499" y="4779059"/>
              <a:ext cx="867802" cy="607797"/>
            </a:xfrm>
            <a:prstGeom prst="bentConnector3">
              <a:avLst>
                <a:gd name="adj1" fmla="val 10094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肘形连接符 162"/>
            <p:cNvCxnSpPr>
              <a:stCxn id="161" idx="2"/>
            </p:cNvCxnSpPr>
            <p:nvPr/>
          </p:nvCxnSpPr>
          <p:spPr>
            <a:xfrm rot="5400000">
              <a:off x="6253632" y="4813095"/>
              <a:ext cx="840011" cy="636581"/>
            </a:xfrm>
            <a:prstGeom prst="bentConnector3">
              <a:avLst>
                <a:gd name="adj1" fmla="val 954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菱形 163"/>
            <p:cNvSpPr/>
            <p:nvPr/>
          </p:nvSpPr>
          <p:spPr>
            <a:xfrm>
              <a:off x="5856372" y="5294664"/>
              <a:ext cx="529686" cy="444389"/>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65" name="组合 164"/>
            <p:cNvGrpSpPr/>
            <p:nvPr/>
          </p:nvGrpSpPr>
          <p:grpSpPr>
            <a:xfrm>
              <a:off x="6071860" y="5739053"/>
              <a:ext cx="138546" cy="454891"/>
              <a:chOff x="10935853" y="3140364"/>
              <a:chExt cx="138546" cy="454891"/>
            </a:xfrm>
          </p:grpSpPr>
          <p:sp>
            <p:nvSpPr>
              <p:cNvPr id="199" name="椭圆 198"/>
              <p:cNvSpPr/>
              <p:nvPr/>
            </p:nvSpPr>
            <p:spPr>
              <a:xfrm>
                <a:off x="10935853" y="3429000"/>
                <a:ext cx="138546" cy="1662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0" name="直接箭头连接符 199"/>
              <p:cNvCxnSpPr/>
              <p:nvPr/>
            </p:nvCxnSpPr>
            <p:spPr>
              <a:xfrm flipH="1">
                <a:off x="11005126" y="3140364"/>
                <a:ext cx="1" cy="288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肘形连接符 165"/>
            <p:cNvCxnSpPr>
              <a:stCxn id="206" idx="0"/>
              <a:endCxn id="196" idx="0"/>
            </p:cNvCxnSpPr>
            <p:nvPr/>
          </p:nvCxnSpPr>
          <p:spPr>
            <a:xfrm>
              <a:off x="8853131" y="2810720"/>
              <a:ext cx="539103" cy="50795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7" name="组合 166"/>
            <p:cNvGrpSpPr/>
            <p:nvPr/>
          </p:nvGrpSpPr>
          <p:grpSpPr>
            <a:xfrm>
              <a:off x="8143342" y="3318668"/>
              <a:ext cx="2497782" cy="267858"/>
              <a:chOff x="7981485" y="2087416"/>
              <a:chExt cx="1855138" cy="212439"/>
            </a:xfrm>
          </p:grpSpPr>
          <p:sp>
            <p:nvSpPr>
              <p:cNvPr id="196" name="矩形 195"/>
              <p:cNvSpPr/>
              <p:nvPr/>
            </p:nvSpPr>
            <p:spPr>
              <a:xfrm>
                <a:off x="8248655" y="2087419"/>
                <a:ext cx="1320800" cy="21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读取事务</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ID</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对应的</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CSN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等腰三角形 196"/>
              <p:cNvSpPr/>
              <p:nvPr/>
            </p:nvSpPr>
            <p:spPr>
              <a:xfrm rot="16200000">
                <a:off x="8013813" y="2055088"/>
                <a:ext cx="212435" cy="2770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等腰三角形 197"/>
              <p:cNvSpPr/>
              <p:nvPr/>
            </p:nvSpPr>
            <p:spPr>
              <a:xfrm rot="16200000" flipH="1" flipV="1">
                <a:off x="9591860" y="2055092"/>
                <a:ext cx="212436" cy="27709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68" name="肘形连接符 167"/>
            <p:cNvCxnSpPr>
              <a:stCxn id="197" idx="0"/>
              <a:endCxn id="193" idx="0"/>
            </p:cNvCxnSpPr>
            <p:nvPr/>
          </p:nvCxnSpPr>
          <p:spPr>
            <a:xfrm rot="10800000" flipH="1" flipV="1">
              <a:off x="8143341" y="3452595"/>
              <a:ext cx="433867" cy="1687550"/>
            </a:xfrm>
            <a:prstGeom prst="bentConnector4">
              <a:avLst>
                <a:gd name="adj1" fmla="val -52689"/>
                <a:gd name="adj2" fmla="val 924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9" name="组合 168"/>
            <p:cNvGrpSpPr/>
            <p:nvPr/>
          </p:nvGrpSpPr>
          <p:grpSpPr>
            <a:xfrm>
              <a:off x="7762181" y="5140137"/>
              <a:ext cx="1630053" cy="561558"/>
              <a:chOff x="7981485" y="2087416"/>
              <a:chExt cx="1855138" cy="212439"/>
            </a:xfrm>
          </p:grpSpPr>
          <p:sp>
            <p:nvSpPr>
              <p:cNvPr id="193" name="矩形 192"/>
              <p:cNvSpPr/>
              <p:nvPr/>
            </p:nvSpPr>
            <p:spPr>
              <a:xfrm>
                <a:off x="8248655" y="2087419"/>
                <a:ext cx="1320800" cy="21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事务</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ID</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对应</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CSN</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小于快照</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CSN</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4" name="等腰三角形 193"/>
              <p:cNvSpPr/>
              <p:nvPr/>
            </p:nvSpPr>
            <p:spPr>
              <a:xfrm rot="16200000">
                <a:off x="8013813" y="2055088"/>
                <a:ext cx="212435" cy="2770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5" name="等腰三角形 194"/>
              <p:cNvSpPr/>
              <p:nvPr/>
            </p:nvSpPr>
            <p:spPr>
              <a:xfrm rot="16200000" flipH="1" flipV="1">
                <a:off x="9591860" y="2055092"/>
                <a:ext cx="212436" cy="27709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70" name="肘形连接符 169"/>
            <p:cNvCxnSpPr/>
            <p:nvPr/>
          </p:nvCxnSpPr>
          <p:spPr>
            <a:xfrm rot="10800000" flipV="1">
              <a:off x="7487861" y="5402319"/>
              <a:ext cx="289879" cy="42312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肘形连接符 170"/>
            <p:cNvCxnSpPr/>
            <p:nvPr/>
          </p:nvCxnSpPr>
          <p:spPr>
            <a:xfrm>
              <a:off x="9327757" y="5407332"/>
              <a:ext cx="330094" cy="45389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圆角矩形 171"/>
            <p:cNvSpPr/>
            <p:nvPr/>
          </p:nvSpPr>
          <p:spPr>
            <a:xfrm>
              <a:off x="7129180" y="5825442"/>
              <a:ext cx="605265" cy="165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可见</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圆角矩形 172"/>
            <p:cNvSpPr/>
            <p:nvPr/>
          </p:nvSpPr>
          <p:spPr>
            <a:xfrm>
              <a:off x="9306163" y="5867949"/>
              <a:ext cx="686196" cy="2049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不可见</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74" name="肘形连接符 173"/>
            <p:cNvCxnSpPr>
              <a:endCxn id="176" idx="1"/>
            </p:cNvCxnSpPr>
            <p:nvPr/>
          </p:nvCxnSpPr>
          <p:spPr>
            <a:xfrm>
              <a:off x="7485358" y="5774232"/>
              <a:ext cx="783893" cy="411830"/>
            </a:xfrm>
            <a:prstGeom prst="bentConnector3">
              <a:avLst>
                <a:gd name="adj1" fmla="val -12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肘形连接符 174"/>
            <p:cNvCxnSpPr>
              <a:stCxn id="173" idx="2"/>
              <a:endCxn id="176" idx="3"/>
            </p:cNvCxnSpPr>
            <p:nvPr/>
          </p:nvCxnSpPr>
          <p:spPr>
            <a:xfrm rot="5400000">
              <a:off x="9167526" y="5704329"/>
              <a:ext cx="113145" cy="8503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菱形 175"/>
            <p:cNvSpPr/>
            <p:nvPr/>
          </p:nvSpPr>
          <p:spPr>
            <a:xfrm>
              <a:off x="8269251" y="5963868"/>
              <a:ext cx="529686" cy="444389"/>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7" name="组合 176"/>
            <p:cNvGrpSpPr/>
            <p:nvPr/>
          </p:nvGrpSpPr>
          <p:grpSpPr>
            <a:xfrm>
              <a:off x="8666591" y="3942844"/>
              <a:ext cx="1530031" cy="164078"/>
              <a:chOff x="7981485" y="2087416"/>
              <a:chExt cx="1855138" cy="212439"/>
            </a:xfrm>
          </p:grpSpPr>
          <p:sp>
            <p:nvSpPr>
              <p:cNvPr id="190" name="矩形 189"/>
              <p:cNvSpPr/>
              <p:nvPr/>
            </p:nvSpPr>
            <p:spPr>
              <a:xfrm>
                <a:off x="8248655" y="2087419"/>
                <a:ext cx="1320800" cy="21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正在提交</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等腰三角形 190"/>
              <p:cNvSpPr/>
              <p:nvPr/>
            </p:nvSpPr>
            <p:spPr>
              <a:xfrm rot="16200000">
                <a:off x="8013813" y="2055088"/>
                <a:ext cx="212435" cy="2770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等腰三角形 191"/>
              <p:cNvSpPr/>
              <p:nvPr/>
            </p:nvSpPr>
            <p:spPr>
              <a:xfrm rot="16200000" flipH="1" flipV="1">
                <a:off x="9591860" y="2055092"/>
                <a:ext cx="212436" cy="27709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78" name="直接箭头连接符 177"/>
            <p:cNvCxnSpPr>
              <a:stCxn id="196" idx="2"/>
            </p:cNvCxnSpPr>
            <p:nvPr/>
          </p:nvCxnSpPr>
          <p:spPr>
            <a:xfrm>
              <a:off x="9392234" y="3586526"/>
              <a:ext cx="0" cy="354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肘形连接符 178"/>
            <p:cNvCxnSpPr>
              <a:endCxn id="181" idx="0"/>
            </p:cNvCxnSpPr>
            <p:nvPr/>
          </p:nvCxnSpPr>
          <p:spPr>
            <a:xfrm rot="5400000">
              <a:off x="8440574" y="4218759"/>
              <a:ext cx="407594" cy="19840"/>
            </a:xfrm>
            <a:prstGeom prst="bentConnector3">
              <a:avLst>
                <a:gd name="adj1" fmla="val 31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肘形连接符 179"/>
            <p:cNvCxnSpPr/>
            <p:nvPr/>
          </p:nvCxnSpPr>
          <p:spPr>
            <a:xfrm>
              <a:off x="10196623" y="4031782"/>
              <a:ext cx="330094" cy="45389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圆角矩形 180"/>
            <p:cNvSpPr/>
            <p:nvPr/>
          </p:nvSpPr>
          <p:spPr>
            <a:xfrm>
              <a:off x="8029244" y="4432476"/>
              <a:ext cx="1210414" cy="2165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等待事务结束</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圆角矩形 181"/>
            <p:cNvSpPr/>
            <p:nvPr/>
          </p:nvSpPr>
          <p:spPr>
            <a:xfrm>
              <a:off x="10162313" y="4463243"/>
              <a:ext cx="728807" cy="18581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不可见</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83" name="肘形连接符 182"/>
            <p:cNvCxnSpPr>
              <a:stCxn id="181" idx="2"/>
            </p:cNvCxnSpPr>
            <p:nvPr/>
          </p:nvCxnSpPr>
          <p:spPr>
            <a:xfrm rot="5400000" flipH="1" flipV="1">
              <a:off x="9027732" y="3058756"/>
              <a:ext cx="1197017" cy="1983581"/>
            </a:xfrm>
            <a:prstGeom prst="bentConnector4">
              <a:avLst>
                <a:gd name="adj1" fmla="val -35046"/>
                <a:gd name="adj2" fmla="val 11844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4" name="组合 183"/>
            <p:cNvGrpSpPr/>
            <p:nvPr/>
          </p:nvGrpSpPr>
          <p:grpSpPr>
            <a:xfrm>
              <a:off x="10918214" y="2863777"/>
              <a:ext cx="138546" cy="454891"/>
              <a:chOff x="10935853" y="3140364"/>
              <a:chExt cx="138546" cy="454891"/>
            </a:xfrm>
          </p:grpSpPr>
          <p:sp>
            <p:nvSpPr>
              <p:cNvPr id="188" name="椭圆 187"/>
              <p:cNvSpPr/>
              <p:nvPr/>
            </p:nvSpPr>
            <p:spPr>
              <a:xfrm>
                <a:off x="10935853" y="3429000"/>
                <a:ext cx="138546" cy="1662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89" name="直接箭头连接符 188"/>
              <p:cNvCxnSpPr/>
              <p:nvPr/>
            </p:nvCxnSpPr>
            <p:spPr>
              <a:xfrm flipH="1">
                <a:off x="11005126" y="3140364"/>
                <a:ext cx="1" cy="288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5" name="组合 184"/>
            <p:cNvGrpSpPr/>
            <p:nvPr/>
          </p:nvGrpSpPr>
          <p:grpSpPr>
            <a:xfrm>
              <a:off x="10498621" y="4649055"/>
              <a:ext cx="119410" cy="392061"/>
              <a:chOff x="10935853" y="3140364"/>
              <a:chExt cx="138546" cy="454891"/>
            </a:xfrm>
          </p:grpSpPr>
          <p:sp>
            <p:nvSpPr>
              <p:cNvPr id="186" name="椭圆 185"/>
              <p:cNvSpPr/>
              <p:nvPr/>
            </p:nvSpPr>
            <p:spPr>
              <a:xfrm>
                <a:off x="10935853" y="3429000"/>
                <a:ext cx="138546" cy="1662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87" name="直接箭头连接符 186"/>
              <p:cNvCxnSpPr/>
              <p:nvPr/>
            </p:nvCxnSpPr>
            <p:spPr>
              <a:xfrm flipH="1">
                <a:off x="11005126" y="3140364"/>
                <a:ext cx="1" cy="288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97207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空间</a:t>
            </a:r>
            <a:r>
              <a:rPr lang="zh-CN" altLang="zh-CN" sz="3600" dirty="0" smtClean="0">
                <a:sym typeface="Huawei Sans" panose="020C0503030203020204" pitchFamily="34" charset="0"/>
              </a:rPr>
              <a:t>回收</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1</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pPr>
              <a:lnSpc>
                <a:spcPct val="150000"/>
              </a:lnSpc>
            </a:pPr>
            <a:r>
              <a:rPr lang="zh-CN" altLang="zh-CN" sz="1800" kern="100" dirty="0">
                <a:cs typeface="Times New Roman" panose="02020603050405020304" pitchFamily="18" charset="0"/>
                <a:sym typeface="Huawei Sans" panose="020C0503030203020204" pitchFamily="34" charset="0"/>
              </a:rPr>
              <a:t>行存储的多版本管理机制</a:t>
            </a:r>
            <a:r>
              <a:rPr lang="zh-CN" altLang="en-US" sz="1800" kern="100" dirty="0">
                <a:cs typeface="Times New Roman" panose="02020603050405020304" pitchFamily="18" charset="0"/>
                <a:sym typeface="Huawei Sans" panose="020C0503030203020204" pitchFamily="34" charset="0"/>
              </a:rPr>
              <a:t>，</a:t>
            </a:r>
            <a:r>
              <a:rPr lang="zh-CN" altLang="zh-CN" sz="1800" kern="100" dirty="0">
                <a:cs typeface="Times New Roman" panose="02020603050405020304" pitchFamily="18" charset="0"/>
                <a:sym typeface="Huawei Sans" panose="020C0503030203020204" pitchFamily="34" charset="0"/>
              </a:rPr>
              <a:t>更新和删除并不实际在页面中删除页面本身，数据库长时间运行后，会有大量的历史版本残存在存储空间中，造成了空间的膨胀</a:t>
            </a:r>
            <a:r>
              <a:rPr lang="zh-CN" altLang="en-US" sz="1800" kern="100" dirty="0">
                <a:cs typeface="Times New Roman" panose="02020603050405020304" pitchFamily="18" charset="0"/>
                <a:sym typeface="Huawei Sans" panose="020C0503030203020204" pitchFamily="34" charset="0"/>
              </a:rPr>
              <a:t>，</a:t>
            </a:r>
            <a:r>
              <a:rPr lang="zh-CN" altLang="zh-CN" sz="1800" kern="100" dirty="0">
                <a:cs typeface="Times New Roman" panose="02020603050405020304" pitchFamily="18" charset="0"/>
                <a:sym typeface="Huawei Sans" panose="020C0503030203020204" pitchFamily="34" charset="0"/>
              </a:rPr>
              <a:t>存储引擎内部需要定期的对历史数据进行清理，以保证数据库的健康</a:t>
            </a:r>
            <a:r>
              <a:rPr lang="zh-CN" altLang="zh-CN" sz="1800" kern="100" dirty="0" smtClean="0">
                <a:cs typeface="Times New Roman" panose="02020603050405020304" pitchFamily="18" charset="0"/>
                <a:sym typeface="Huawei Sans" panose="020C0503030203020204" pitchFamily="34" charset="0"/>
              </a:rPr>
              <a:t>运行行</a:t>
            </a:r>
            <a:r>
              <a:rPr lang="zh-CN" altLang="zh-CN" sz="1800" kern="100" dirty="0">
                <a:cs typeface="Times New Roman" panose="02020603050405020304" pitchFamily="18" charset="0"/>
                <a:sym typeface="Huawei Sans" panose="020C0503030203020204" pitchFamily="34" charset="0"/>
              </a:rPr>
              <a:t>存储对于存储空间的清理存在于多个层面、有多种方式</a:t>
            </a:r>
            <a:r>
              <a:rPr lang="zh-CN" altLang="en-US" sz="1800" kern="100" dirty="0" smtClean="0">
                <a:cs typeface="Times New Roman" panose="02020603050405020304" pitchFamily="18" charset="0"/>
                <a:sym typeface="Huawei Sans" panose="020C0503030203020204" pitchFamily="34" charset="0"/>
              </a:rPr>
              <a:t>。</a:t>
            </a:r>
            <a:endParaRPr lang="en-US" altLang="zh-CN" sz="1800" kern="100" dirty="0">
              <a:cs typeface="Times New Roman" panose="02020603050405020304" pitchFamily="18" charset="0"/>
              <a:sym typeface="Huawei Sans" panose="020C0503030203020204" pitchFamily="34" charset="0"/>
            </a:endParaRPr>
          </a:p>
          <a:p>
            <a:r>
              <a:rPr lang="zh-CN" altLang="zh-CN" sz="1800" b="1" dirty="0">
                <a:solidFill>
                  <a:srgbClr val="C7000B"/>
                </a:solidFill>
                <a:sym typeface="Huawei Sans" panose="020C0503030203020204" pitchFamily="34" charset="0"/>
              </a:rPr>
              <a:t>页面一级的机制，</a:t>
            </a:r>
            <a:r>
              <a:rPr lang="zh-CN" altLang="en-US" sz="1800" b="1" dirty="0">
                <a:solidFill>
                  <a:srgbClr val="C7000B"/>
                </a:solidFill>
                <a:sym typeface="Huawei Sans" panose="020C0503030203020204" pitchFamily="34" charset="0"/>
              </a:rPr>
              <a:t>称</a:t>
            </a:r>
            <a:r>
              <a:rPr lang="zh-CN" altLang="zh-CN" sz="1800" b="1" dirty="0">
                <a:solidFill>
                  <a:srgbClr val="C7000B"/>
                </a:solidFill>
                <a:sym typeface="Huawei Sans" panose="020C0503030203020204" pitchFamily="34" charset="0"/>
              </a:rPr>
              <a:t>为</a:t>
            </a:r>
            <a:r>
              <a:rPr lang="en-US" altLang="zh-CN" sz="1800" b="1" dirty="0" err="1">
                <a:solidFill>
                  <a:srgbClr val="C7000B"/>
                </a:solidFill>
                <a:sym typeface="Huawei Sans" panose="020C0503030203020204" pitchFamily="34" charset="0"/>
              </a:rPr>
              <a:t>heap_page_prune</a:t>
            </a:r>
            <a:r>
              <a:rPr lang="zh-CN" altLang="en-US" sz="1800" kern="100" dirty="0">
                <a:cs typeface="Times New Roman" panose="02020603050405020304" pitchFamily="18" charset="0"/>
                <a:sym typeface="Huawei Sans" panose="020C0503030203020204" pitchFamily="34" charset="0"/>
              </a:rPr>
              <a:t>，</a:t>
            </a:r>
            <a:r>
              <a:rPr lang="zh-CN" altLang="zh-CN" sz="1800" dirty="0">
                <a:sym typeface="Huawei Sans" panose="020C0503030203020204" pitchFamily="34" charset="0"/>
              </a:rPr>
              <a:t>能够比较好的解决更新多版本带来的同一个数据记录关联的长长的历史版本堆叠、标记删除的记录以及无效的记录</a:t>
            </a:r>
            <a:r>
              <a:rPr lang="zh-CN" altLang="en-US" sz="1800" dirty="0">
                <a:sym typeface="Huawei Sans" panose="020C0503030203020204" pitchFamily="34" charset="0"/>
              </a:rPr>
              <a:t>，</a:t>
            </a:r>
            <a:r>
              <a:rPr lang="zh-CN" altLang="zh-CN" sz="1800" dirty="0">
                <a:sym typeface="Huawei Sans" panose="020C0503030203020204" pitchFamily="34" charset="0"/>
              </a:rPr>
              <a:t>这种</a:t>
            </a:r>
            <a:r>
              <a:rPr lang="en-US" altLang="zh-CN" sz="1800" dirty="0">
                <a:sym typeface="Huawei Sans" panose="020C0503030203020204" pitchFamily="34" charset="0"/>
              </a:rPr>
              <a:t>pruning</a:t>
            </a:r>
            <a:r>
              <a:rPr lang="zh-CN" altLang="zh-CN" sz="1800" dirty="0">
                <a:sym typeface="Huawei Sans" panose="020C0503030203020204" pitchFamily="34" charset="0"/>
              </a:rPr>
              <a:t>的手段在对页面进行读取的过程中由页面的空闲空间阈值触发，仅改动</a:t>
            </a:r>
            <a:r>
              <a:rPr lang="en-US" altLang="zh-CN" sz="1800" dirty="0">
                <a:sym typeface="Huawei Sans" panose="020C0503030203020204" pitchFamily="34" charset="0"/>
              </a:rPr>
              <a:t>heap</a:t>
            </a:r>
            <a:r>
              <a:rPr lang="zh-CN" altLang="zh-CN" sz="1800" dirty="0">
                <a:sym typeface="Huawei Sans" panose="020C0503030203020204" pitchFamily="34" charset="0"/>
              </a:rPr>
              <a:t>页面本身，不对索引页面进行</a:t>
            </a:r>
            <a:r>
              <a:rPr lang="zh-CN" altLang="zh-CN" sz="1800" dirty="0" smtClean="0">
                <a:sym typeface="Huawei Sans" panose="020C0503030203020204" pitchFamily="34" charset="0"/>
              </a:rPr>
              <a:t>改动</a:t>
            </a:r>
            <a:r>
              <a:rPr lang="zh-CN" altLang="en-US" sz="1800" dirty="0" smtClean="0">
                <a:sym typeface="Huawei Sans" panose="020C0503030203020204" pitchFamily="34" charset="0"/>
              </a:rPr>
              <a:t>。</a:t>
            </a:r>
            <a:endParaRPr lang="en-US" altLang="zh-CN" sz="1800" kern="100" dirty="0">
              <a:cs typeface="Times New Roman" panose="02020603050405020304" pitchFamily="18" charset="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41839213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ym typeface="Huawei Sans" panose="020C0503030203020204" pitchFamily="34" charset="0"/>
              </a:rPr>
              <a:t>学完本章内容以后，你将能够了解</a:t>
            </a:r>
            <a:r>
              <a:rPr lang="en-US" altLang="zh-CN" dirty="0" err="1" smtClean="0">
                <a:sym typeface="Huawei Sans" panose="020C0503030203020204" pitchFamily="34" charset="0"/>
              </a:rPr>
              <a:t>openGauss</a:t>
            </a:r>
            <a:r>
              <a:rPr lang="zh-CN" altLang="en-US" dirty="0" smtClean="0">
                <a:sym typeface="Huawei Sans" panose="020C0503030203020204" pitchFamily="34" charset="0"/>
              </a:rPr>
              <a:t>存储引擎开发全景。能够掌握行存储</a:t>
            </a:r>
            <a:r>
              <a:rPr lang="zh-CN" altLang="en-US" dirty="0" smtClean="0">
                <a:sym typeface="Huawei Sans" panose="020C0503030203020204" pitchFamily="34" charset="0"/>
              </a:rPr>
              <a:t>引擎的</a:t>
            </a:r>
            <a:r>
              <a:rPr lang="zh-CN" altLang="en-US" dirty="0" smtClean="0">
                <a:sym typeface="Huawei Sans" panose="020C0503030203020204" pitchFamily="34" charset="0"/>
              </a:rPr>
              <a:t>原理以及实现。</a:t>
            </a:r>
            <a:endParaRPr lang="zh-CN" altLang="en-US" dirty="0">
              <a:sym typeface="Huawei Sans" panose="020C0503030203020204" pitchFamily="34" charset="0"/>
            </a:endParaRPr>
          </a:p>
        </p:txBody>
      </p:sp>
    </p:spTree>
    <p:extLst>
      <p:ext uri="{BB962C8B-B14F-4D97-AF65-F5344CB8AC3E}">
        <p14:creationId xmlns:p14="http://schemas.microsoft.com/office/powerpoint/2010/main" val="17365073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Huawei Sans" panose="020C0503030203020204" pitchFamily="34" charset="0"/>
              </a:rPr>
              <a:t>空间</a:t>
            </a:r>
            <a:r>
              <a:rPr lang="zh-CN" altLang="zh-CN" dirty="0" smtClean="0">
                <a:sym typeface="Huawei Sans" panose="020C0503030203020204" pitchFamily="34" charset="0"/>
              </a:rPr>
              <a:t>回收</a:t>
            </a:r>
            <a:r>
              <a:rPr lang="zh-CN" altLang="en-US" dirty="0" smtClean="0">
                <a:sym typeface="Huawei Sans" panose="020C0503030203020204" pitchFamily="34" charset="0"/>
              </a:rPr>
              <a:t>（</a:t>
            </a:r>
            <a:r>
              <a:rPr lang="en-US" altLang="zh-CN" dirty="0" smtClean="0">
                <a:sym typeface="Huawei Sans" panose="020C0503030203020204" pitchFamily="34" charset="0"/>
              </a:rPr>
              <a:t>2</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000" kern="100" dirty="0">
                <a:cs typeface="Times New Roman" panose="02020603050405020304" pitchFamily="18" charset="0"/>
                <a:sym typeface="Huawei Sans" panose="020C0503030203020204" pitchFamily="34" charset="0"/>
              </a:rPr>
              <a:t>例：</a:t>
            </a:r>
            <a:r>
              <a:rPr lang="zh-CN" altLang="zh-CN" sz="2000" kern="100" dirty="0">
                <a:cs typeface="Times New Roman" panose="02020603050405020304" pitchFamily="18" charset="0"/>
                <a:sym typeface="Huawei Sans" panose="020C0503030203020204" pitchFamily="34" charset="0"/>
              </a:rPr>
              <a:t>一个记录</a:t>
            </a:r>
            <a:r>
              <a:rPr lang="en-US" altLang="zh-CN" sz="2000" kern="100" dirty="0">
                <a:sym typeface="Huawei Sans" panose="020C0503030203020204" pitchFamily="34" charset="0"/>
              </a:rPr>
              <a:t>a</a:t>
            </a:r>
            <a:r>
              <a:rPr lang="zh-CN" altLang="zh-CN" sz="2000" kern="100" dirty="0">
                <a:cs typeface="Times New Roman" panose="02020603050405020304" pitchFamily="18" charset="0"/>
                <a:sym typeface="Huawei Sans" panose="020C0503030203020204" pitchFamily="34" charset="0"/>
              </a:rPr>
              <a:t>，被前后更新导致同时有</a:t>
            </a:r>
            <a:r>
              <a:rPr lang="en-US" altLang="zh-CN" sz="2000" kern="100" dirty="0">
                <a:sym typeface="Huawei Sans" panose="020C0503030203020204" pitchFamily="34" charset="0"/>
              </a:rPr>
              <a:t>6</a:t>
            </a:r>
            <a:r>
              <a:rPr lang="zh-CN" altLang="zh-CN" sz="2000" kern="100" dirty="0">
                <a:cs typeface="Times New Roman" panose="02020603050405020304" pitchFamily="18" charset="0"/>
                <a:sym typeface="Huawei Sans" panose="020C0503030203020204" pitchFamily="34" charset="0"/>
              </a:rPr>
              <a:t>个历史版本，保存于两个不同的页面</a:t>
            </a:r>
            <a:r>
              <a:rPr lang="zh-CN" altLang="zh-CN" sz="2000" kern="100" dirty="0" smtClean="0">
                <a:cs typeface="Times New Roman" panose="02020603050405020304" pitchFamily="18" charset="0"/>
                <a:sym typeface="Huawei Sans" panose="020C0503030203020204" pitchFamily="34" charset="0"/>
              </a:rPr>
              <a:t>中</a:t>
            </a:r>
            <a:r>
              <a:rPr lang="zh-CN" altLang="en-US" sz="2000" kern="100" dirty="0" smtClean="0">
                <a:cs typeface="Times New Roman" panose="02020603050405020304" pitchFamily="18" charset="0"/>
                <a:sym typeface="Huawei Sans" panose="020C0503030203020204" pitchFamily="34" charset="0"/>
              </a:rPr>
              <a:t>。</a:t>
            </a:r>
            <a:endParaRPr lang="en-US" altLang="zh-CN" sz="2000" kern="100" dirty="0">
              <a:cs typeface="Times New Roman" panose="02020603050405020304" pitchFamily="18" charset="0"/>
              <a:sym typeface="Huawei Sans" panose="020C0503030203020204" pitchFamily="34" charset="0"/>
            </a:endParaRPr>
          </a:p>
          <a:p>
            <a:endParaRPr lang="zh-CN" altLang="en-US" dirty="0">
              <a:sym typeface="Huawei Sans" panose="020C0503030203020204" pitchFamily="34" charset="0"/>
            </a:endParaRPr>
          </a:p>
        </p:txBody>
      </p:sp>
      <p:grpSp>
        <p:nvGrpSpPr>
          <p:cNvPr id="16" name="组合 15"/>
          <p:cNvGrpSpPr/>
          <p:nvPr/>
        </p:nvGrpSpPr>
        <p:grpSpPr>
          <a:xfrm>
            <a:off x="2181774" y="1913621"/>
            <a:ext cx="6388334" cy="2611153"/>
            <a:chOff x="2181774" y="1913621"/>
            <a:chExt cx="6388334" cy="2611153"/>
          </a:xfrm>
        </p:grpSpPr>
        <p:pic>
          <p:nvPicPr>
            <p:cNvPr id="4" name="图片 3" descr="D:\工作流水\202004\20200402手册第十章内容替换英文\原稿\已修改图\图10-16  记录a的6个历史版本.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774" y="1913621"/>
              <a:ext cx="6388334" cy="2611153"/>
            </a:xfrm>
            <a:prstGeom prst="rect">
              <a:avLst/>
            </a:prstGeom>
            <a:solidFill>
              <a:schemeClr val="bg1"/>
            </a:solidFill>
            <a:ln>
              <a:noFill/>
            </a:ln>
          </p:spPr>
        </p:pic>
        <p:sp>
          <p:nvSpPr>
            <p:cNvPr id="5" name="矩形 4"/>
            <p:cNvSpPr/>
            <p:nvPr/>
          </p:nvSpPr>
          <p:spPr>
            <a:xfrm>
              <a:off x="3506875" y="2310403"/>
              <a:ext cx="562707" cy="3717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4069582" y="2310403"/>
              <a:ext cx="562707" cy="3717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3577213" y="1959429"/>
              <a:ext cx="492369" cy="2210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索引</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2496574" y="2877553"/>
              <a:ext cx="608367" cy="2173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页面</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5386630" y="2907698"/>
              <a:ext cx="643094"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页面</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2278243" y="3940667"/>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,b,c</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3354698" y="3940667"/>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a,b1,c1</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4411056" y="3940666"/>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a,b2,c2</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5613386" y="3932329"/>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a,b3,c3</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6650386" y="3940666"/>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a,b4,c4</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7728637" y="3932328"/>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a,b5,c5</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703483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空间</a:t>
            </a:r>
            <a:r>
              <a:rPr lang="zh-CN" altLang="zh-CN" sz="3600" dirty="0" smtClean="0">
                <a:sym typeface="Huawei Sans" panose="020C0503030203020204" pitchFamily="34" charset="0"/>
              </a:rPr>
              <a:t>回收</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3</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67025" y="1019280"/>
            <a:ext cx="10728326" cy="4879805"/>
          </a:xfrm>
        </p:spPr>
        <p:txBody>
          <a:bodyPr/>
          <a:lstStyle/>
          <a:p>
            <a:r>
              <a:rPr lang="zh-CN" altLang="zh-CN" sz="2000" kern="100" dirty="0">
                <a:cs typeface="Times New Roman" panose="02020603050405020304" pitchFamily="18" charset="0"/>
                <a:sym typeface="Huawei Sans" panose="020C0503030203020204" pitchFamily="34" charset="0"/>
              </a:rPr>
              <a:t>清理过程中分别对</a:t>
            </a:r>
            <a:r>
              <a:rPr lang="en-US" altLang="zh-CN" sz="2000" kern="100" dirty="0">
                <a:cs typeface="Times New Roman" panose="02020603050405020304" pitchFamily="18" charset="0"/>
                <a:sym typeface="Huawei Sans" panose="020C0503030203020204" pitchFamily="34" charset="0"/>
              </a:rPr>
              <a:t>page1</a:t>
            </a:r>
            <a:r>
              <a:rPr lang="zh-CN" altLang="zh-CN" sz="2000" kern="100" dirty="0">
                <a:cs typeface="Times New Roman" panose="02020603050405020304" pitchFamily="18" charset="0"/>
                <a:sym typeface="Huawei Sans" panose="020C0503030203020204" pitchFamily="34" charset="0"/>
              </a:rPr>
              <a:t>和</a:t>
            </a:r>
            <a:r>
              <a:rPr lang="en-US" altLang="zh-CN" sz="2000" kern="100" dirty="0">
                <a:cs typeface="Times New Roman" panose="02020603050405020304" pitchFamily="18" charset="0"/>
                <a:sym typeface="Huawei Sans" panose="020C0503030203020204" pitchFamily="34" charset="0"/>
              </a:rPr>
              <a:t>page2</a:t>
            </a:r>
            <a:r>
              <a:rPr lang="zh-CN" altLang="zh-CN" sz="2000" kern="100" dirty="0">
                <a:cs typeface="Times New Roman" panose="02020603050405020304" pitchFamily="18" charset="0"/>
                <a:sym typeface="Huawei Sans" panose="020C0503030203020204" pitchFamily="34" charset="0"/>
              </a:rPr>
              <a:t>中的内容进行了回收，但是由于之前的跨页面导致的两个索引</a:t>
            </a:r>
            <a:r>
              <a:rPr lang="en-US" altLang="zh-CN" sz="2000" kern="100" dirty="0">
                <a:cs typeface="Times New Roman" panose="02020603050405020304" pitchFamily="18" charset="0"/>
                <a:sym typeface="Huawei Sans" panose="020C0503030203020204" pitchFamily="34" charset="0"/>
              </a:rPr>
              <a:t>entry</a:t>
            </a:r>
            <a:r>
              <a:rPr lang="zh-CN" altLang="zh-CN" sz="2000" kern="100" dirty="0">
                <a:cs typeface="Times New Roman" panose="02020603050405020304" pitchFamily="18" charset="0"/>
                <a:sym typeface="Huawei Sans" panose="020C0503030203020204" pitchFamily="34" charset="0"/>
              </a:rPr>
              <a:t>指向不同页面，却被保留了</a:t>
            </a:r>
            <a:r>
              <a:rPr lang="zh-CN" altLang="zh-CN" sz="2000" kern="100" dirty="0" smtClean="0">
                <a:cs typeface="Times New Roman" panose="02020603050405020304" pitchFamily="18" charset="0"/>
                <a:sym typeface="Huawei Sans" panose="020C0503030203020204" pitchFamily="34" charset="0"/>
              </a:rPr>
              <a:t>下来</a:t>
            </a:r>
            <a:r>
              <a:rPr lang="zh-CN" altLang="en-US" sz="2000" kern="100" dirty="0" smtClean="0">
                <a:cs typeface="Times New Roman" panose="02020603050405020304" pitchFamily="18" charset="0"/>
                <a:sym typeface="Huawei Sans" panose="020C0503030203020204" pitchFamily="34" charset="0"/>
              </a:rPr>
              <a:t>。</a:t>
            </a:r>
            <a:endParaRPr lang="zh-CN" altLang="en-US" sz="2000" kern="100" dirty="0">
              <a:cs typeface="Times New Roman" panose="02020603050405020304" pitchFamily="18" charset="0"/>
              <a:sym typeface="Huawei Sans" panose="020C0503030203020204" pitchFamily="34" charset="0"/>
            </a:endParaRPr>
          </a:p>
          <a:p>
            <a:endParaRPr lang="zh-CN" altLang="en-US" dirty="0">
              <a:sym typeface="Huawei Sans" panose="020C0503030203020204" pitchFamily="34" charset="0"/>
            </a:endParaRPr>
          </a:p>
        </p:txBody>
      </p:sp>
      <p:grpSp>
        <p:nvGrpSpPr>
          <p:cNvPr id="43" name="组合 42"/>
          <p:cNvGrpSpPr/>
          <p:nvPr/>
        </p:nvGrpSpPr>
        <p:grpSpPr>
          <a:xfrm>
            <a:off x="1370962" y="2134378"/>
            <a:ext cx="7923136" cy="2879151"/>
            <a:chOff x="1175019" y="2097056"/>
            <a:chExt cx="7923136" cy="2879151"/>
          </a:xfrm>
        </p:grpSpPr>
        <p:grpSp>
          <p:nvGrpSpPr>
            <p:cNvPr id="39" name="组合 38"/>
            <p:cNvGrpSpPr/>
            <p:nvPr/>
          </p:nvGrpSpPr>
          <p:grpSpPr>
            <a:xfrm>
              <a:off x="1175019" y="2097056"/>
              <a:ext cx="7923136" cy="2879151"/>
              <a:chOff x="1245358" y="2097056"/>
              <a:chExt cx="7923136" cy="2879151"/>
            </a:xfrm>
          </p:grpSpPr>
          <p:pic>
            <p:nvPicPr>
              <p:cNvPr id="4" name="图片 3" descr="D:\工作流水\202004\20200402手册第十章内容替换英文\原稿\已修改图\图10-17  page页面级别的自我清理.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1021" y="2136141"/>
                <a:ext cx="7247473" cy="2823010"/>
              </a:xfrm>
              <a:prstGeom prst="rect">
                <a:avLst/>
              </a:prstGeom>
              <a:noFill/>
              <a:ln>
                <a:noFill/>
              </a:ln>
            </p:spPr>
          </p:pic>
          <p:grpSp>
            <p:nvGrpSpPr>
              <p:cNvPr id="5" name="组合 4"/>
              <p:cNvGrpSpPr/>
              <p:nvPr/>
            </p:nvGrpSpPr>
            <p:grpSpPr>
              <a:xfrm>
                <a:off x="1245358" y="2476498"/>
                <a:ext cx="4858772" cy="2499709"/>
                <a:chOff x="2192463" y="1913621"/>
                <a:chExt cx="6388334" cy="2611153"/>
              </a:xfrm>
            </p:grpSpPr>
            <p:pic>
              <p:nvPicPr>
                <p:cNvPr id="6" name="图片 5" descr="D:\工作流水\202004\20200402手册第十章内容替换英文\原稿\已修改图\图10-16  记录a的6个历史版本.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463" y="1913621"/>
                  <a:ext cx="6388334" cy="2611153"/>
                </a:xfrm>
                <a:prstGeom prst="rect">
                  <a:avLst/>
                </a:prstGeom>
                <a:solidFill>
                  <a:schemeClr val="bg1"/>
                </a:solidFill>
                <a:ln>
                  <a:noFill/>
                </a:ln>
              </p:spPr>
            </p:pic>
            <p:sp>
              <p:nvSpPr>
                <p:cNvPr id="7" name="矩形 6"/>
                <p:cNvSpPr/>
                <p:nvPr/>
              </p:nvSpPr>
              <p:spPr>
                <a:xfrm>
                  <a:off x="3506875" y="2301072"/>
                  <a:ext cx="562707" cy="3717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4069582" y="2301072"/>
                  <a:ext cx="562707" cy="3717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3479394" y="1959429"/>
                  <a:ext cx="696594" cy="180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索引</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2259746" y="2940060"/>
                  <a:ext cx="858124" cy="184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页面</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5386630" y="2907698"/>
                  <a:ext cx="1087235" cy="217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页面</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2278243" y="3940667"/>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a:t>
                  </a: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,b,c</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3354698" y="3940667"/>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a,b1,c1</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4411056" y="3940666"/>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a,b2,c2</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5613386" y="3932329"/>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a,b3,c3</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6650386" y="3940666"/>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a,b4,c4</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7728637" y="3932328"/>
                  <a:ext cx="706117" cy="3901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a,b5,c5</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4" name="矩形 33"/>
              <p:cNvSpPr/>
              <p:nvPr/>
            </p:nvSpPr>
            <p:spPr>
              <a:xfrm>
                <a:off x="7242211" y="2241562"/>
                <a:ext cx="514834" cy="17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索引</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34"/>
              <p:cNvSpPr/>
              <p:nvPr/>
            </p:nvSpPr>
            <p:spPr>
              <a:xfrm>
                <a:off x="7043896" y="2627558"/>
                <a:ext cx="492368" cy="3869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矩形 35"/>
              <p:cNvSpPr/>
              <p:nvPr/>
            </p:nvSpPr>
            <p:spPr>
              <a:xfrm>
                <a:off x="7536264" y="2627558"/>
                <a:ext cx="492368" cy="3869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矩形 36"/>
              <p:cNvSpPr/>
              <p:nvPr/>
            </p:nvSpPr>
            <p:spPr>
              <a:xfrm>
                <a:off x="8380325" y="4330965"/>
                <a:ext cx="689021" cy="4524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a,b5,c5</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矩形 37"/>
              <p:cNvSpPr/>
              <p:nvPr/>
            </p:nvSpPr>
            <p:spPr>
              <a:xfrm>
                <a:off x="3374364" y="2097056"/>
                <a:ext cx="472843" cy="379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0" name="矩形 39"/>
            <p:cNvSpPr/>
            <p:nvPr/>
          </p:nvSpPr>
          <p:spPr>
            <a:xfrm>
              <a:off x="6353825" y="3276457"/>
              <a:ext cx="652663" cy="1770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页面</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矩形 40"/>
            <p:cNvSpPr/>
            <p:nvPr/>
          </p:nvSpPr>
          <p:spPr>
            <a:xfrm>
              <a:off x="7867771" y="3276457"/>
              <a:ext cx="826918" cy="208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页面</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矩形 41"/>
            <p:cNvSpPr/>
            <p:nvPr/>
          </p:nvSpPr>
          <p:spPr>
            <a:xfrm>
              <a:off x="6033791" y="3799486"/>
              <a:ext cx="543888" cy="409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页面</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清理</a:t>
              </a:r>
            </a:p>
          </p:txBody>
        </p:sp>
      </p:grpSp>
    </p:spTree>
    <p:extLst>
      <p:ext uri="{BB962C8B-B14F-4D97-AF65-F5344CB8AC3E}">
        <p14:creationId xmlns:p14="http://schemas.microsoft.com/office/powerpoint/2010/main" val="30493618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zh-CN" sz="3600" dirty="0">
                <a:sym typeface="Huawei Sans" panose="020C0503030203020204" pitchFamily="34" charset="0"/>
              </a:rPr>
              <a:t>空间</a:t>
            </a:r>
            <a:r>
              <a:rPr lang="zh-CN" altLang="zh-CN" sz="3600" dirty="0" smtClean="0">
                <a:sym typeface="Huawei Sans" panose="020C0503030203020204" pitchFamily="34" charset="0"/>
              </a:rPr>
              <a:t>回收</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4</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5" name="文本占位符 4"/>
          <p:cNvSpPr>
            <a:spLocks noGrp="1"/>
          </p:cNvSpPr>
          <p:nvPr>
            <p:ph type="body" sz="quarter" idx="10"/>
          </p:nvPr>
        </p:nvSpPr>
        <p:spPr/>
        <p:txBody>
          <a:bodyPr/>
          <a:lstStyle/>
          <a:p>
            <a:r>
              <a:rPr lang="zh-CN" altLang="zh-CN" sz="1800" kern="100" dirty="0">
                <a:cs typeface="Times New Roman" panose="02020603050405020304" pitchFamily="18" charset="0"/>
                <a:sym typeface="Huawei Sans" panose="020C0503030203020204" pitchFamily="34" charset="0"/>
              </a:rPr>
              <a:t>在页面级别的清理之外，还有表级别、数据库级别的整体清理，这个机制称之为</a:t>
            </a:r>
            <a:r>
              <a:rPr lang="en-US" altLang="zh-CN" sz="1800" kern="100" dirty="0">
                <a:cs typeface="Times New Roman" panose="02020603050405020304" pitchFamily="18" charset="0"/>
                <a:sym typeface="Huawei Sans" panose="020C0503030203020204" pitchFamily="34" charset="0"/>
              </a:rPr>
              <a:t>Vacuum</a:t>
            </a:r>
            <a:r>
              <a:rPr lang="zh-CN" altLang="zh-CN" sz="1800" kern="100" dirty="0">
                <a:cs typeface="Times New Roman" panose="02020603050405020304" pitchFamily="18" charset="0"/>
                <a:sym typeface="Huawei Sans" panose="020C0503030203020204" pitchFamily="34" charset="0"/>
              </a:rPr>
              <a:t>操作</a:t>
            </a:r>
            <a:r>
              <a:rPr lang="zh-CN" altLang="zh-CN" sz="1800" kern="100" dirty="0" smtClean="0">
                <a:cs typeface="Times New Roman" panose="02020603050405020304" pitchFamily="18" charset="0"/>
                <a:sym typeface="Huawei Sans" panose="020C0503030203020204" pitchFamily="34" charset="0"/>
              </a:rPr>
              <a:t>。</a:t>
            </a:r>
            <a:endParaRPr lang="en-US" altLang="zh-CN" sz="1800" kern="100" dirty="0" smtClean="0">
              <a:cs typeface="Times New Roman" panose="02020603050405020304" pitchFamily="18" charset="0"/>
              <a:sym typeface="Huawei Sans" panose="020C0503030203020204" pitchFamily="34" charset="0"/>
            </a:endParaRPr>
          </a:p>
          <a:p>
            <a:pPr lvl="1"/>
            <a:r>
              <a:rPr lang="en-US" altLang="zh-CN" sz="1600" kern="100" dirty="0" smtClean="0">
                <a:cs typeface="Times New Roman" panose="02020603050405020304" pitchFamily="18" charset="0"/>
                <a:sym typeface="Huawei Sans" panose="020C0503030203020204" pitchFamily="34" charset="0"/>
              </a:rPr>
              <a:t>Vacuum</a:t>
            </a:r>
            <a:r>
              <a:rPr lang="zh-CN" altLang="zh-CN" sz="1600" kern="100" dirty="0">
                <a:cs typeface="Times New Roman" panose="02020603050405020304" pitchFamily="18" charset="0"/>
                <a:sym typeface="Huawei Sans" panose="020C0503030203020204" pitchFamily="34" charset="0"/>
              </a:rPr>
              <a:t>操作在整个数据库级别进行废旧元组的清理，同时也会清理索引</a:t>
            </a:r>
            <a:r>
              <a:rPr lang="zh-CN" altLang="zh-CN" sz="1600" kern="100" dirty="0" smtClean="0">
                <a:cs typeface="Times New Roman" panose="02020603050405020304" pitchFamily="18" charset="0"/>
                <a:sym typeface="Huawei Sans" panose="020C0503030203020204" pitchFamily="34" charset="0"/>
              </a:rPr>
              <a:t>。</a:t>
            </a:r>
            <a:endParaRPr lang="en-US" altLang="zh-CN" sz="1600" kern="100" dirty="0" smtClean="0">
              <a:cs typeface="Times New Roman" panose="02020603050405020304" pitchFamily="18" charset="0"/>
              <a:sym typeface="Huawei Sans" panose="020C0503030203020204" pitchFamily="34" charset="0"/>
            </a:endParaRPr>
          </a:p>
          <a:p>
            <a:pPr lvl="1"/>
            <a:r>
              <a:rPr lang="en-US" altLang="zh-CN" sz="1600" kern="100" dirty="0" smtClean="0">
                <a:cs typeface="Times New Roman" panose="02020603050405020304" pitchFamily="18" charset="0"/>
                <a:sym typeface="Huawei Sans" panose="020C0503030203020204" pitchFamily="34" charset="0"/>
              </a:rPr>
              <a:t>Vacuum</a:t>
            </a:r>
            <a:r>
              <a:rPr lang="zh-CN" altLang="zh-CN" sz="1600" kern="100" dirty="0">
                <a:cs typeface="Times New Roman" panose="02020603050405020304" pitchFamily="18" charset="0"/>
                <a:sym typeface="Huawei Sans" panose="020C0503030203020204" pitchFamily="34" charset="0"/>
              </a:rPr>
              <a:t>操作可以由数据库用户对数据库或数据库内对象主动调起，同时数据库后台也会有工作线程在满足阈值时或者定期进行数据库自动的</a:t>
            </a:r>
            <a:r>
              <a:rPr lang="en-US" altLang="zh-CN" sz="1600" kern="100" dirty="0" smtClean="0">
                <a:cs typeface="Times New Roman" panose="02020603050405020304" pitchFamily="18" charset="0"/>
                <a:sym typeface="Huawei Sans" panose="020C0503030203020204" pitchFamily="34" charset="0"/>
              </a:rPr>
              <a:t>Vacuum</a:t>
            </a:r>
            <a:r>
              <a:rPr lang="zh-CN" altLang="en-US" sz="1600" kern="100" dirty="0" smtClean="0">
                <a:cs typeface="Times New Roman" panose="02020603050405020304" pitchFamily="18" charset="0"/>
                <a:sym typeface="Huawei Sans" panose="020C0503030203020204" pitchFamily="34" charset="0"/>
              </a:rPr>
              <a:t>。</a:t>
            </a:r>
            <a:endParaRPr lang="zh-CN" altLang="en-US" sz="1600" kern="100" dirty="0">
              <a:cs typeface="Times New Roman" panose="02020603050405020304" pitchFamily="18" charset="0"/>
              <a:sym typeface="Huawei Sans" panose="020C0503030203020204" pitchFamily="34" charset="0"/>
            </a:endParaRPr>
          </a:p>
          <a:p>
            <a:endParaRPr lang="zh-CN" altLang="en-US" dirty="0">
              <a:sym typeface="Huawei Sans" panose="020C0503030203020204" pitchFamily="34" charset="0"/>
            </a:endParaRPr>
          </a:p>
        </p:txBody>
      </p:sp>
      <p:pic>
        <p:nvPicPr>
          <p:cNvPr id="6" name="图片 5" descr="D:\工作流水\202004\20200402手册第十章内容替换英文\原稿\已修改图\图10-18  Vacuum操作.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2541" y="2690985"/>
            <a:ext cx="7270736" cy="3509790"/>
          </a:xfrm>
          <a:prstGeom prst="rect">
            <a:avLst/>
          </a:prstGeom>
          <a:noFill/>
          <a:ln>
            <a:noFill/>
          </a:ln>
        </p:spPr>
      </p:pic>
    </p:spTree>
    <p:extLst>
      <p:ext uri="{BB962C8B-B14F-4D97-AF65-F5344CB8AC3E}">
        <p14:creationId xmlns:p14="http://schemas.microsoft.com/office/powerpoint/2010/main" val="15912664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共享缓存</a:t>
            </a:r>
            <a:r>
              <a:rPr lang="zh-CN" altLang="zh-CN" sz="3600" dirty="0" smtClean="0">
                <a:sym typeface="Huawei Sans" panose="020C0503030203020204" pitchFamily="34" charset="0"/>
              </a:rPr>
              <a:t>管理</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1</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31838" y="1047750"/>
            <a:ext cx="10612437" cy="4879805"/>
          </a:xfrm>
        </p:spPr>
        <p:txBody>
          <a:bodyPr/>
          <a:lstStyle/>
          <a:p>
            <a:r>
              <a:rPr lang="zh-CN" altLang="zh-CN" sz="1800" kern="100" dirty="0">
                <a:cs typeface="Times New Roman" panose="02020603050405020304" pitchFamily="18" charset="0"/>
                <a:sym typeface="Huawei Sans" panose="020C0503030203020204" pitchFamily="34" charset="0"/>
              </a:rPr>
              <a:t>行存储是一个基于磁盘的存储引擎。为了避免</a:t>
            </a:r>
            <a:r>
              <a:rPr lang="en-US" altLang="zh-CN" sz="1800" kern="100" dirty="0">
                <a:cs typeface="Times New Roman" panose="02020603050405020304" pitchFamily="18" charset="0"/>
                <a:sym typeface="Huawei Sans" panose="020C0503030203020204" pitchFamily="34" charset="0"/>
              </a:rPr>
              <a:t>IO</a:t>
            </a:r>
            <a:r>
              <a:rPr lang="zh-CN" altLang="zh-CN" sz="1800" kern="100" dirty="0">
                <a:cs typeface="Times New Roman" panose="02020603050405020304" pitchFamily="18" charset="0"/>
                <a:sym typeface="Huawei Sans" panose="020C0503030203020204" pitchFamily="34" charset="0"/>
              </a:rPr>
              <a:t>的高昂开销，存储引擎会缓存一部分页面在内存中，便于随时对其进行检索和更改。存储引擎会对缓存的页面进行筛选、替换和淘汰，保证留存在缓存的页面能够提高整个引擎的执行</a:t>
            </a:r>
            <a:r>
              <a:rPr lang="zh-CN" altLang="zh-CN" sz="1800" kern="100" dirty="0" smtClean="0">
                <a:cs typeface="Times New Roman" panose="02020603050405020304" pitchFamily="18" charset="0"/>
                <a:sym typeface="Huawei Sans" panose="020C0503030203020204" pitchFamily="34" charset="0"/>
              </a:rPr>
              <a:t>效率</a:t>
            </a:r>
            <a:r>
              <a:rPr lang="zh-CN" altLang="en-US" sz="1800" kern="100" dirty="0" smtClean="0">
                <a:cs typeface="Times New Roman" panose="02020603050405020304" pitchFamily="18" charset="0"/>
                <a:sym typeface="Huawei Sans" panose="020C0503030203020204" pitchFamily="34" charset="0"/>
              </a:rPr>
              <a:t>。</a:t>
            </a:r>
            <a:endParaRPr lang="en-US" altLang="zh-CN" sz="1800" kern="100" dirty="0" smtClean="0">
              <a:cs typeface="Times New Roman" panose="02020603050405020304" pitchFamily="18" charset="0"/>
              <a:sym typeface="Huawei Sans" panose="020C0503030203020204" pitchFamily="34" charset="0"/>
            </a:endParaRPr>
          </a:p>
          <a:p>
            <a:r>
              <a:rPr lang="zh-CN" altLang="zh-CN" sz="1800" kern="100" dirty="0">
                <a:cs typeface="Times New Roman" panose="02020603050405020304" pitchFamily="18" charset="0"/>
                <a:sym typeface="Huawei Sans" panose="020C0503030203020204" pitchFamily="34" charset="0"/>
              </a:rPr>
              <a:t>行存储中也有着种类较多的缓存，除去正常数据页面的缓存之外，还存在用于缓存各类表的元信息的</a:t>
            </a:r>
            <a:r>
              <a:rPr lang="en-US" altLang="zh-CN" sz="1800" kern="100" dirty="0">
                <a:cs typeface="Times New Roman" panose="02020603050405020304" pitchFamily="18" charset="0"/>
                <a:sym typeface="Huawei Sans" panose="020C0503030203020204" pitchFamily="34" charset="0"/>
              </a:rPr>
              <a:t>Relation Cache</a:t>
            </a:r>
            <a:r>
              <a:rPr lang="zh-CN" altLang="zh-CN" sz="1800" kern="100" dirty="0">
                <a:cs typeface="Times New Roman" panose="02020603050405020304" pitchFamily="18" charset="0"/>
                <a:sym typeface="Huawei Sans" panose="020C0503030203020204" pitchFamily="34" charset="0"/>
              </a:rPr>
              <a:t>（数据表缓存），以及用于加速数据库系统信息以及系统表操作的</a:t>
            </a:r>
            <a:r>
              <a:rPr lang="en-US" altLang="zh-CN" sz="1800" kern="100" dirty="0">
                <a:cs typeface="Times New Roman" panose="02020603050405020304" pitchFamily="18" charset="0"/>
                <a:sym typeface="Huawei Sans" panose="020C0503030203020204" pitchFamily="34" charset="0"/>
              </a:rPr>
              <a:t>Catalog Cache</a:t>
            </a:r>
            <a:r>
              <a:rPr lang="zh-CN" altLang="zh-CN" sz="1800" kern="100" dirty="0">
                <a:cs typeface="Times New Roman" panose="02020603050405020304" pitchFamily="18" charset="0"/>
                <a:sym typeface="Huawei Sans" panose="020C0503030203020204" pitchFamily="34" charset="0"/>
              </a:rPr>
              <a:t>（系统表缓存）。这些种类的缓存都以</a:t>
            </a:r>
            <a:r>
              <a:rPr lang="en-US" altLang="zh-CN" sz="1800" kern="100" dirty="0">
                <a:cs typeface="Times New Roman" panose="02020603050405020304" pitchFamily="18" charset="0"/>
                <a:sym typeface="Huawei Sans" panose="020C0503030203020204" pitchFamily="34" charset="0"/>
              </a:rPr>
              <a:t>page</a:t>
            </a:r>
            <a:r>
              <a:rPr lang="zh-CN" altLang="zh-CN" sz="1800" kern="100" dirty="0">
                <a:cs typeface="Times New Roman" panose="02020603050405020304" pitchFamily="18" charset="0"/>
                <a:sym typeface="Huawei Sans" panose="020C0503030203020204" pitchFamily="34" charset="0"/>
              </a:rPr>
              <a:t>（页面）的形式归由共享缓冲区结构</a:t>
            </a:r>
            <a:r>
              <a:rPr lang="zh-CN" altLang="zh-CN" sz="1800" kern="100" dirty="0" smtClean="0">
                <a:cs typeface="Times New Roman" panose="02020603050405020304" pitchFamily="18" charset="0"/>
                <a:sym typeface="Huawei Sans" panose="020C0503030203020204" pitchFamily="34" charset="0"/>
              </a:rPr>
              <a:t>管理</a:t>
            </a:r>
            <a:r>
              <a:rPr lang="zh-CN" altLang="en-US" sz="1800" kern="100" dirty="0" smtClean="0">
                <a:cs typeface="Times New Roman" panose="02020603050405020304" pitchFamily="18" charset="0"/>
                <a:sym typeface="Huawei Sans" panose="020C0503030203020204" pitchFamily="34" charset="0"/>
              </a:rPr>
              <a:t>。</a:t>
            </a:r>
            <a:endParaRPr lang="zh-CN" altLang="en-US" sz="1800" kern="100" dirty="0">
              <a:cs typeface="Times New Roman" panose="02020603050405020304" pitchFamily="18" charset="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1058135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3600" dirty="0">
                <a:sym typeface="Huawei Sans" panose="020C0503030203020204" pitchFamily="34" charset="0"/>
              </a:rPr>
              <a:t>共享缓存</a:t>
            </a:r>
            <a:r>
              <a:rPr lang="zh-CN" altLang="zh-CN" sz="3600" dirty="0" smtClean="0">
                <a:sym typeface="Huawei Sans" panose="020C0503030203020204" pitchFamily="34" charset="0"/>
              </a:rPr>
              <a:t>管理</a:t>
            </a:r>
            <a:r>
              <a:rPr lang="zh-CN" altLang="en-US" sz="3600" dirty="0" smtClean="0">
                <a:sym typeface="Huawei Sans" panose="020C0503030203020204" pitchFamily="34" charset="0"/>
              </a:rPr>
              <a:t>（</a:t>
            </a:r>
            <a:r>
              <a:rPr lang="en-US" altLang="zh-CN" sz="3600" dirty="0" smtClean="0">
                <a:sym typeface="Huawei Sans" panose="020C0503030203020204" pitchFamily="34" charset="0"/>
              </a:rPr>
              <a:t>2</a:t>
            </a:r>
            <a:r>
              <a:rPr lang="zh-CN" altLang="en-US" sz="3600" dirty="0" smtClean="0">
                <a:sym typeface="Huawei Sans" panose="020C0503030203020204" pitchFamily="34" charset="0"/>
              </a:rPr>
              <a:t>）</a:t>
            </a:r>
            <a:r>
              <a:rPr lang="zh-CN" altLang="zh-CN" dirty="0">
                <a:sym typeface="Huawei Sans" panose="020C0503030203020204" pitchFamily="34" charset="0"/>
              </a:rPr>
              <a:t/>
            </a:r>
            <a:br>
              <a:rPr lang="zh-CN"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31838" y="1047750"/>
            <a:ext cx="2867156" cy="4879805"/>
          </a:xfrm>
        </p:spPr>
        <p:txBody>
          <a:bodyPr/>
          <a:lstStyle/>
          <a:p>
            <a:r>
              <a:rPr lang="zh-CN" altLang="zh-CN" sz="1400" b="1" dirty="0">
                <a:sym typeface="Huawei Sans" panose="020C0503030203020204" pitchFamily="34" charset="0"/>
              </a:rPr>
              <a:t>读写请求都会被先传递至共享缓冲区</a:t>
            </a:r>
            <a:r>
              <a:rPr lang="zh-CN" altLang="zh-CN" sz="1400" dirty="0">
                <a:sym typeface="Huawei Sans" panose="020C0503030203020204" pitchFamily="34" charset="0"/>
              </a:rPr>
              <a:t>。对一个页面的请求会</a:t>
            </a:r>
            <a:r>
              <a:rPr lang="zh-CN" altLang="en-US" sz="1400" dirty="0">
                <a:sym typeface="Huawei Sans" panose="020C0503030203020204" pitchFamily="34" charset="0"/>
              </a:rPr>
              <a:t>先</a:t>
            </a:r>
            <a:r>
              <a:rPr lang="zh-CN" altLang="zh-CN" sz="1400" dirty="0">
                <a:sym typeface="Huawei Sans" panose="020C0503030203020204" pitchFamily="34" charset="0"/>
              </a:rPr>
              <a:t>在缓冲区内进行搜索，如果未命中，则获取一个空的槽位（可能需要淘汰掉已经在缓冲区中不常用的页面），再与文件系统进行交互将所需页面读到</a:t>
            </a:r>
            <a:r>
              <a:rPr lang="zh-CN" altLang="en-US" sz="1400" dirty="0">
                <a:sym typeface="Huawei Sans" panose="020C0503030203020204" pitchFamily="34" charset="0"/>
              </a:rPr>
              <a:t>槽位中</a:t>
            </a:r>
            <a:r>
              <a:rPr lang="zh-CN" altLang="zh-CN" sz="1400" dirty="0">
                <a:sym typeface="Huawei Sans" panose="020C0503030203020204" pitchFamily="34" charset="0"/>
              </a:rPr>
              <a:t>，加锁并</a:t>
            </a:r>
            <a:r>
              <a:rPr lang="zh-CN" altLang="zh-CN" sz="1400" dirty="0" smtClean="0">
                <a:sym typeface="Huawei Sans" panose="020C0503030203020204" pitchFamily="34" charset="0"/>
              </a:rPr>
              <a:t>使用</a:t>
            </a:r>
            <a:r>
              <a:rPr lang="zh-CN" altLang="en-US" sz="1400" dirty="0" smtClean="0">
                <a:sym typeface="Huawei Sans" panose="020C0503030203020204" pitchFamily="34" charset="0"/>
              </a:rPr>
              <a:t>。</a:t>
            </a:r>
            <a:endParaRPr lang="en-US" altLang="zh-CN" sz="1400" dirty="0" smtClean="0">
              <a:sym typeface="Huawei Sans" panose="020C0503030203020204" pitchFamily="34" charset="0"/>
            </a:endParaRPr>
          </a:p>
          <a:p>
            <a:r>
              <a:rPr lang="zh-CN" altLang="zh-CN" sz="1400" dirty="0">
                <a:sym typeface="Huawei Sans" panose="020C0503030203020204" pitchFamily="34" charset="0"/>
              </a:rPr>
              <a:t>对页面的更改也会放在缓存中并被标为脏页面。此时后台写线程会定期对脏页面进行清理和刷盘操作，把空间返还给缓冲区</a:t>
            </a:r>
            <a:r>
              <a:rPr lang="zh-CN" altLang="en-US" sz="1400" dirty="0">
                <a:sym typeface="Huawei Sans" panose="020C0503030203020204" pitchFamily="34" charset="0"/>
              </a:rPr>
              <a:t>，把候选</a:t>
            </a:r>
            <a:r>
              <a:rPr lang="en-US" altLang="zh-CN" sz="1400" dirty="0">
                <a:sym typeface="Huawei Sans" panose="020C0503030203020204" pitchFamily="34" charset="0"/>
              </a:rPr>
              <a:t>buffer</a:t>
            </a:r>
            <a:r>
              <a:rPr lang="zh-CN" altLang="en-US" sz="1400" dirty="0">
                <a:sym typeface="Huawei Sans" panose="020C0503030203020204" pitchFamily="34" charset="0"/>
              </a:rPr>
              <a:t>放到</a:t>
            </a:r>
            <a:r>
              <a:rPr lang="en-US" altLang="zh-CN" sz="1400" dirty="0">
                <a:sym typeface="Huawei Sans" panose="020C0503030203020204" pitchFamily="34" charset="0"/>
              </a:rPr>
              <a:t>free buffer list</a:t>
            </a:r>
            <a:r>
              <a:rPr lang="zh-CN" altLang="en-US" sz="1400" dirty="0">
                <a:sym typeface="Huawei Sans" panose="020C0503030203020204" pitchFamily="34" charset="0"/>
              </a:rPr>
              <a:t>里</a:t>
            </a:r>
            <a:r>
              <a:rPr lang="en-US" altLang="zh-CN" sz="1400" dirty="0">
                <a:sym typeface="Huawei Sans" panose="020C0503030203020204" pitchFamily="34" charset="0"/>
              </a:rPr>
              <a:t>,  </a:t>
            </a:r>
            <a:r>
              <a:rPr lang="zh-CN" altLang="en-US" sz="1400" dirty="0">
                <a:sym typeface="Huawei Sans" panose="020C0503030203020204" pitchFamily="34" charset="0"/>
              </a:rPr>
              <a:t>提高查找</a:t>
            </a:r>
            <a:r>
              <a:rPr lang="en-US" altLang="zh-CN" sz="1400" dirty="0">
                <a:sym typeface="Huawei Sans" panose="020C0503030203020204" pitchFamily="34" charset="0"/>
              </a:rPr>
              <a:t>buffer</a:t>
            </a:r>
            <a:r>
              <a:rPr lang="zh-CN" altLang="en-US" sz="1400" dirty="0">
                <a:sym typeface="Huawei Sans" panose="020C0503030203020204" pitchFamily="34" charset="0"/>
              </a:rPr>
              <a:t>的</a:t>
            </a:r>
            <a:r>
              <a:rPr lang="zh-CN" altLang="en-US" sz="1400" dirty="0" smtClean="0">
                <a:sym typeface="Huawei Sans" panose="020C0503030203020204" pitchFamily="34" charset="0"/>
              </a:rPr>
              <a:t>效率。</a:t>
            </a:r>
            <a:endParaRPr lang="en-US" altLang="zh-CN" sz="1400" dirty="0">
              <a:sym typeface="Huawei Sans" panose="020C0503030203020204" pitchFamily="34" charset="0"/>
            </a:endParaRPr>
          </a:p>
          <a:p>
            <a:endParaRPr lang="en-US" altLang="zh-CN" sz="2400" dirty="0">
              <a:sym typeface="Huawei Sans" panose="020C0503030203020204" pitchFamily="34" charset="0"/>
            </a:endParaRPr>
          </a:p>
          <a:p>
            <a:endParaRPr lang="zh-CN" altLang="en-US" dirty="0">
              <a:sym typeface="Huawei Sans" panose="020C0503030203020204" pitchFamily="34" charset="0"/>
            </a:endParaRPr>
          </a:p>
        </p:txBody>
      </p:sp>
      <p:grpSp>
        <p:nvGrpSpPr>
          <p:cNvPr id="4" name="组合 3"/>
          <p:cNvGrpSpPr/>
          <p:nvPr/>
        </p:nvGrpSpPr>
        <p:grpSpPr>
          <a:xfrm>
            <a:off x="3352418" y="1075331"/>
            <a:ext cx="8009337" cy="5088164"/>
            <a:chOff x="-184778" y="995195"/>
            <a:chExt cx="8961817" cy="5564449"/>
          </a:xfrm>
        </p:grpSpPr>
        <p:sp>
          <p:nvSpPr>
            <p:cNvPr id="5" name="矩形 4"/>
            <p:cNvSpPr/>
            <p:nvPr/>
          </p:nvSpPr>
          <p:spPr>
            <a:xfrm>
              <a:off x="3766499" y="1510148"/>
              <a:ext cx="2215299" cy="14875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err="1" smtClean="0">
                <a:solidFill>
                  <a:schemeClr val="tx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2169832" y="4626885"/>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buf_desc</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2169832" y="4853129"/>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buf_desc</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2169832" y="5079373"/>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buf_desc</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2169832" y="5305617"/>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4017486" y="3921550"/>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a:t>
              </a:r>
              <a:r>
                <a:rPr lang="en-US" altLang="zh-CN" sz="11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uf page</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4017486" y="4308048"/>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a:t>
              </a:r>
              <a:r>
                <a:rPr lang="en-US" altLang="zh-CN" sz="11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uf page</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4017486" y="4694549"/>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a:t>
              </a:r>
              <a:r>
                <a:rPr lang="en-US" altLang="zh-CN" sz="11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uf page</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4017486" y="5090473"/>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a:t>
              </a:r>
              <a:r>
                <a:rPr lang="en-US" altLang="zh-CN" sz="11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uf</a:t>
              </a: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page</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2169832" y="5522436"/>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buf_desc</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4017486" y="5486399"/>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4017486" y="5882326"/>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a:t>
              </a:r>
              <a:r>
                <a:rPr lang="en-US" altLang="zh-CN" sz="11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uf page</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2169832" y="4410066"/>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buf_desc</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8" name="肘形连接符 17"/>
            <p:cNvCxnSpPr>
              <a:stCxn id="17" idx="3"/>
              <a:endCxn id="10" idx="1"/>
            </p:cNvCxnSpPr>
            <p:nvPr/>
          </p:nvCxnSpPr>
          <p:spPr>
            <a:xfrm flipV="1">
              <a:off x="3367036" y="4119514"/>
              <a:ext cx="650450" cy="403674"/>
            </a:xfrm>
            <a:prstGeom prst="bentConnector3">
              <a:avLst>
                <a:gd name="adj1" fmla="val 369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6" idx="3"/>
              <a:endCxn id="11" idx="1"/>
            </p:cNvCxnSpPr>
            <p:nvPr/>
          </p:nvCxnSpPr>
          <p:spPr>
            <a:xfrm flipV="1">
              <a:off x="3367036" y="4506012"/>
              <a:ext cx="650450" cy="23399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7" idx="3"/>
              <a:endCxn id="12" idx="1"/>
            </p:cNvCxnSpPr>
            <p:nvPr/>
          </p:nvCxnSpPr>
          <p:spPr>
            <a:xfrm flipV="1">
              <a:off x="3367036" y="4892513"/>
              <a:ext cx="650450" cy="7373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3"/>
              <a:endCxn id="13" idx="1"/>
            </p:cNvCxnSpPr>
            <p:nvPr/>
          </p:nvCxnSpPr>
          <p:spPr>
            <a:xfrm>
              <a:off x="3367036" y="5192495"/>
              <a:ext cx="650450" cy="959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4" idx="3"/>
              <a:endCxn id="16" idx="1"/>
            </p:cNvCxnSpPr>
            <p:nvPr/>
          </p:nvCxnSpPr>
          <p:spPr>
            <a:xfrm>
              <a:off x="3367036" y="5635558"/>
              <a:ext cx="650450" cy="44473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604982" y="3930979"/>
              <a:ext cx="725865" cy="2403836"/>
            </a:xfrm>
            <a:prstGeom prst="round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高并发读写</a:t>
              </a: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Hash </a:t>
              </a:r>
              <a:r>
                <a:rPr lang="en-US" altLang="zh-CN"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table</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4" name="直接箭头连接符 23"/>
            <p:cNvCxnSpPr/>
            <p:nvPr/>
          </p:nvCxnSpPr>
          <p:spPr>
            <a:xfrm>
              <a:off x="1330847" y="4119514"/>
              <a:ext cx="777710" cy="418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330846" y="4395084"/>
              <a:ext cx="815417" cy="418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330845" y="4694549"/>
              <a:ext cx="801280" cy="4491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3" idx="3"/>
            </p:cNvCxnSpPr>
            <p:nvPr/>
          </p:nvCxnSpPr>
          <p:spPr>
            <a:xfrm>
              <a:off x="1330847" y="5132897"/>
              <a:ext cx="801278" cy="486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多文档 27"/>
            <p:cNvSpPr/>
            <p:nvPr/>
          </p:nvSpPr>
          <p:spPr>
            <a:xfrm>
              <a:off x="5940553" y="4523188"/>
              <a:ext cx="1018095" cy="60331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err="1" smtClean="0">
                <a:solidFill>
                  <a:schemeClr val="tx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流程图: 多文档 28"/>
            <p:cNvSpPr/>
            <p:nvPr/>
          </p:nvSpPr>
          <p:spPr>
            <a:xfrm>
              <a:off x="5940553" y="5368762"/>
              <a:ext cx="1018095" cy="60331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err="1" smtClean="0">
                <a:solidFill>
                  <a:schemeClr val="tx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0" name="直接箭头连接符 29"/>
            <p:cNvCxnSpPr>
              <a:stCxn id="28" idx="1"/>
              <a:endCxn id="10" idx="3"/>
            </p:cNvCxnSpPr>
            <p:nvPr/>
          </p:nvCxnSpPr>
          <p:spPr>
            <a:xfrm flipH="1" flipV="1">
              <a:off x="5214690" y="4119514"/>
              <a:ext cx="725863" cy="705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flipV="1">
              <a:off x="5214689" y="4938034"/>
              <a:ext cx="725863" cy="547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5238260" y="4470502"/>
              <a:ext cx="702292" cy="5021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617684" y="6218634"/>
              <a:ext cx="1663832" cy="307777"/>
            </a:xfrm>
            <a:prstGeom prst="rect">
              <a:avLst/>
            </a:prstGeom>
            <a:noFill/>
          </p:spPr>
          <p:txBody>
            <a:bodyPr wrap="squar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磁盘上的文件页面</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框 33"/>
            <p:cNvSpPr txBox="1"/>
            <p:nvPr/>
          </p:nvSpPr>
          <p:spPr>
            <a:xfrm>
              <a:off x="3989205" y="6256716"/>
              <a:ext cx="1272618" cy="302928"/>
            </a:xfrm>
            <a:prstGeom prst="rect">
              <a:avLst/>
            </a:prstGeom>
            <a:noFill/>
          </p:spPr>
          <p:txBody>
            <a:bodyPr wrap="square" rtlCol="0">
              <a:spAutoFit/>
            </a:bodyPr>
            <a:lstStyle>
              <a:defPPr>
                <a:defRPr lang="zh-CN"/>
              </a:defPPr>
              <a:lvl1pPr>
                <a:defRPr sz="1400"/>
              </a:lvl1pPr>
            </a:lstStyle>
            <a:p>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内存里的页面</a:t>
              </a:r>
            </a:p>
          </p:txBody>
        </p:sp>
        <p:sp>
          <p:nvSpPr>
            <p:cNvPr id="35" name="文本框 34"/>
            <p:cNvSpPr txBox="1"/>
            <p:nvPr/>
          </p:nvSpPr>
          <p:spPr>
            <a:xfrm>
              <a:off x="1462823" y="3945431"/>
              <a:ext cx="707009" cy="572197"/>
            </a:xfrm>
            <a:prstGeom prst="rect">
              <a:avLst/>
            </a:prstGeom>
            <a:noFill/>
          </p:spPr>
          <p:txBody>
            <a:bodyPr wrap="square" rtlCol="0">
              <a:spAutoFit/>
            </a:bodyPr>
            <a:lstStyle/>
            <a:p>
              <a:r>
                <a:rPr lang="en-US" altLang="zh-CN" sz="1400">
                  <a:latin typeface="Huawei Sans" panose="020C0503030203020204" pitchFamily="34" charset="0"/>
                  <a:ea typeface="方正兰亭黑简体" panose="02000000000000000000" pitchFamily="2" charset="-122"/>
                  <a:sym typeface="Huawei Sans" panose="020C0503030203020204" pitchFamily="34" charset="0"/>
                </a:rPr>
                <a:t>b</a:t>
              </a:r>
              <a:r>
                <a:rPr lang="en-US" altLang="zh-CN" sz="1400" smtClean="0">
                  <a:latin typeface="Huawei Sans" panose="020C0503030203020204" pitchFamily="34" charset="0"/>
                  <a:ea typeface="方正兰亭黑简体" panose="02000000000000000000" pitchFamily="2" charset="-122"/>
                  <a:sym typeface="Huawei Sans" panose="020C0503030203020204" pitchFamily="34" charset="0"/>
                </a:rPr>
                <a:t>uf_id</a:t>
              </a:r>
              <a:endParaRPr lang="zh-CN" altLang="en-US" sz="14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矩形 35"/>
            <p:cNvSpPr/>
            <p:nvPr/>
          </p:nvSpPr>
          <p:spPr>
            <a:xfrm>
              <a:off x="821798" y="995195"/>
              <a:ext cx="1838228"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读取表</a:t>
              </a: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的第</a:t>
              </a: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a:t>
              </a: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个页面</a:t>
              </a:r>
              <a:endParaRPr lang="zh-CN" alt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矩形 36"/>
            <p:cNvSpPr/>
            <p:nvPr/>
          </p:nvSpPr>
          <p:spPr>
            <a:xfrm>
              <a:off x="736959" y="1629079"/>
              <a:ext cx="2017337"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查看共享缓冲区里是否存在</a:t>
              </a:r>
              <a:endParaRPr lang="zh-CN" alt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8" name="直接箭头连接符 37"/>
            <p:cNvCxnSpPr>
              <a:stCxn id="36" idx="2"/>
              <a:endCxn id="37" idx="0"/>
            </p:cNvCxnSpPr>
            <p:nvPr/>
          </p:nvCxnSpPr>
          <p:spPr>
            <a:xfrm>
              <a:off x="1740912" y="1353509"/>
              <a:ext cx="4716" cy="275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37" idx="1"/>
              <a:endCxn id="23" idx="1"/>
            </p:cNvCxnSpPr>
            <p:nvPr/>
          </p:nvCxnSpPr>
          <p:spPr>
            <a:xfrm rot="10800000" flipV="1">
              <a:off x="604983" y="1808235"/>
              <a:ext cx="131977" cy="3324661"/>
            </a:xfrm>
            <a:prstGeom prst="bentConnector3">
              <a:avLst>
                <a:gd name="adj1" fmla="val 27321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743309" y="2185998"/>
              <a:ext cx="2017337"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查找</a:t>
              </a: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free buffer</a:t>
              </a:r>
              <a:endParaRPr lang="zh-CN" altLang="en-US"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矩形 40"/>
            <p:cNvSpPr/>
            <p:nvPr/>
          </p:nvSpPr>
          <p:spPr>
            <a:xfrm>
              <a:off x="751097" y="2722447"/>
              <a:ext cx="2017337"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读取文件里的磁盘页面</a:t>
              </a:r>
              <a:endParaRPr lang="zh-CN" alt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矩形 41"/>
            <p:cNvSpPr/>
            <p:nvPr/>
          </p:nvSpPr>
          <p:spPr>
            <a:xfrm>
              <a:off x="751097" y="3259872"/>
              <a:ext cx="2017337"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Insert Hash table</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3" name="直接箭头连接符 42"/>
            <p:cNvCxnSpPr>
              <a:stCxn id="42" idx="2"/>
            </p:cNvCxnSpPr>
            <p:nvPr/>
          </p:nvCxnSpPr>
          <p:spPr>
            <a:xfrm flipH="1">
              <a:off x="1099892" y="3618186"/>
              <a:ext cx="659874" cy="256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84778" y="3354779"/>
              <a:ext cx="634885" cy="336587"/>
            </a:xfrm>
            <a:prstGeom prst="rect">
              <a:avLst/>
            </a:prstGeom>
            <a:noFill/>
          </p:spPr>
          <p:txBody>
            <a:bodyPr wrap="square" rtlCol="0">
              <a:spAutoFit/>
            </a:bodyPr>
            <a:lstStyle/>
            <a:p>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find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5" name="直接箭头连接符 44"/>
            <p:cNvCxnSpPr>
              <a:stCxn id="37" idx="2"/>
              <a:endCxn id="40" idx="0"/>
            </p:cNvCxnSpPr>
            <p:nvPr/>
          </p:nvCxnSpPr>
          <p:spPr>
            <a:xfrm>
              <a:off x="1745628" y="1987393"/>
              <a:ext cx="6350" cy="198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1744808" y="2533388"/>
              <a:ext cx="6350" cy="20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1" idx="2"/>
              <a:endCxn id="42" idx="0"/>
            </p:cNvCxnSpPr>
            <p:nvPr/>
          </p:nvCxnSpPr>
          <p:spPr>
            <a:xfrm>
              <a:off x="1759766" y="3080761"/>
              <a:ext cx="0" cy="179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3870190" y="1644533"/>
              <a:ext cx="1717938" cy="17640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Free buffer list1</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矩形 48"/>
            <p:cNvSpPr/>
            <p:nvPr/>
          </p:nvSpPr>
          <p:spPr>
            <a:xfrm>
              <a:off x="3870188" y="1964717"/>
              <a:ext cx="1717939" cy="18470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Free buffer </a:t>
              </a:r>
              <a:r>
                <a:rPr lang="en-US" altLang="zh-CN" sz="11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list2</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矩形 49"/>
            <p:cNvSpPr/>
            <p:nvPr/>
          </p:nvSpPr>
          <p:spPr>
            <a:xfrm>
              <a:off x="3870188" y="2333606"/>
              <a:ext cx="1717940" cy="21070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矩形 50"/>
            <p:cNvSpPr/>
            <p:nvPr/>
          </p:nvSpPr>
          <p:spPr>
            <a:xfrm>
              <a:off x="3870188" y="2698291"/>
              <a:ext cx="1717940" cy="17522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Free buffer </a:t>
              </a: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list1024</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2" name="直接箭头连接符 51"/>
            <p:cNvCxnSpPr>
              <a:stCxn id="40" idx="3"/>
            </p:cNvCxnSpPr>
            <p:nvPr/>
          </p:nvCxnSpPr>
          <p:spPr>
            <a:xfrm>
              <a:off x="2760646" y="2365155"/>
              <a:ext cx="9646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885074" y="2025829"/>
              <a:ext cx="603790" cy="336587"/>
            </a:xfrm>
            <a:prstGeom prst="rect">
              <a:avLst/>
            </a:prstGeom>
            <a:noFill/>
          </p:spPr>
          <p:txBody>
            <a:bodyPr wrap="square" rtlCol="0">
              <a:spAutoFit/>
            </a:bodyPr>
            <a:lstStyle/>
            <a:p>
              <a:r>
                <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rPr>
                <a:t>find</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矩形 53"/>
            <p:cNvSpPr/>
            <p:nvPr/>
          </p:nvSpPr>
          <p:spPr>
            <a:xfrm>
              <a:off x="6759702" y="2093563"/>
              <a:ext cx="2017337" cy="54384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遍历</a:t>
              </a:r>
              <a:r>
                <a:rPr lang="en-US" altLang="zh-CN" sz="11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buf_desc</a:t>
              </a: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 ,  </a:t>
              </a: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引用计数为</a:t>
              </a: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a:t>
              </a: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，则</a:t>
              </a: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LRU</a:t>
              </a: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淘汰</a:t>
              </a:r>
              <a:r>
                <a:rPr lang="en-US" altLang="zh-CN"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buffer</a:t>
              </a:r>
              <a:r>
                <a:rPr lang="zh-CN" altLang="en-US" sz="11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复用</a:t>
              </a:r>
              <a:endParaRPr lang="zh-CN" alt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5" name="直接箭头连接符 54"/>
            <p:cNvCxnSpPr/>
            <p:nvPr/>
          </p:nvCxnSpPr>
          <p:spPr>
            <a:xfrm>
              <a:off x="5981798" y="2364898"/>
              <a:ext cx="7779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54" idx="2"/>
              <a:endCxn id="23" idx="2"/>
            </p:cNvCxnSpPr>
            <p:nvPr/>
          </p:nvCxnSpPr>
          <p:spPr>
            <a:xfrm rot="5400000">
              <a:off x="2519438" y="1085881"/>
              <a:ext cx="3697411" cy="6800456"/>
            </a:xfrm>
            <a:prstGeom prst="bentConnector3">
              <a:avLst>
                <a:gd name="adj1" fmla="val 1061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7753046" y="4915617"/>
              <a:ext cx="1023993" cy="504880"/>
            </a:xfrm>
            <a:prstGeom prst="rect">
              <a:avLst/>
            </a:prstGeom>
            <a:noFill/>
          </p:spPr>
          <p:txBody>
            <a:bodyPr wrap="square" rtlCol="0">
              <a:spAutoFit/>
            </a:bodyPr>
            <a:lstStyle>
              <a:defPPr>
                <a:defRPr lang="zh-CN"/>
              </a:defPPr>
              <a:lvl1pPr>
                <a:defRPr sz="1400"/>
              </a:lvl1pPr>
            </a:lstStyle>
            <a:p>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从</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hash table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删除</a:t>
              </a:r>
            </a:p>
          </p:txBody>
        </p:sp>
        <p:cxnSp>
          <p:nvCxnSpPr>
            <p:cNvPr id="58" name="直接箭头连接符 57"/>
            <p:cNvCxnSpPr/>
            <p:nvPr/>
          </p:nvCxnSpPr>
          <p:spPr>
            <a:xfrm flipH="1">
              <a:off x="6553299" y="3523073"/>
              <a:ext cx="1206142" cy="884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6492121" y="3387750"/>
              <a:ext cx="961926" cy="706832"/>
            </a:xfrm>
            <a:prstGeom prst="rect">
              <a:avLst/>
            </a:prstGeom>
            <a:noFill/>
          </p:spPr>
          <p:txBody>
            <a:bodyPr wrap="squar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如果是脏页 淘汰刷盘</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0" name="直接箭头连接符 59"/>
            <p:cNvCxnSpPr>
              <a:stCxn id="41" idx="3"/>
            </p:cNvCxnSpPr>
            <p:nvPr/>
          </p:nvCxnSpPr>
          <p:spPr>
            <a:xfrm>
              <a:off x="2768434" y="2901604"/>
              <a:ext cx="1753391" cy="978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396643" y="4127815"/>
              <a:ext cx="1015252" cy="302928"/>
            </a:xfrm>
            <a:prstGeom prst="rect">
              <a:avLst/>
            </a:prstGeom>
            <a:noFill/>
          </p:spPr>
          <p:txBody>
            <a:bodyPr wrap="squar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读取页面</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矩形 61"/>
            <p:cNvSpPr/>
            <p:nvPr/>
          </p:nvSpPr>
          <p:spPr>
            <a:xfrm>
              <a:off x="6759702" y="1481154"/>
              <a:ext cx="2017337" cy="23286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后台刷页面线程</a:t>
              </a:r>
              <a:endParaRPr lang="zh-CN" alt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3" name="直接箭头连接符 62"/>
            <p:cNvCxnSpPr>
              <a:stCxn id="62" idx="2"/>
              <a:endCxn id="54" idx="0"/>
            </p:cNvCxnSpPr>
            <p:nvPr/>
          </p:nvCxnSpPr>
          <p:spPr>
            <a:xfrm>
              <a:off x="7768371" y="1714023"/>
              <a:ext cx="0" cy="379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流程图: 联系 63"/>
            <p:cNvSpPr/>
            <p:nvPr/>
          </p:nvSpPr>
          <p:spPr>
            <a:xfrm>
              <a:off x="7730866" y="3470564"/>
              <a:ext cx="98684" cy="77814"/>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err="1" smtClean="0">
                <a:solidFill>
                  <a:schemeClr val="tx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5" name="直接箭头连接符 64"/>
            <p:cNvCxnSpPr/>
            <p:nvPr/>
          </p:nvCxnSpPr>
          <p:spPr>
            <a:xfrm flipH="1">
              <a:off x="5981798" y="2873519"/>
              <a:ext cx="17776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9729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sz="3600" dirty="0">
                <a:sym typeface="Huawei Sans" panose="020C0503030203020204" pitchFamily="34" charset="0"/>
              </a:rPr>
              <a:t>WAL</a:t>
            </a:r>
            <a:r>
              <a:rPr lang="zh-CN" altLang="en-US" sz="3600" dirty="0">
                <a:sym typeface="Huawei Sans" panose="020C0503030203020204" pitchFamily="34" charset="0"/>
              </a:rPr>
              <a:t>日志</a:t>
            </a:r>
            <a:r>
              <a:rPr lang="zh-CN" altLang="en-US" sz="3600" dirty="0" smtClean="0">
                <a:sym typeface="Huawei Sans" panose="020C0503030203020204" pitchFamily="34" charset="0"/>
              </a:rPr>
              <a:t>系统（</a:t>
            </a:r>
            <a:r>
              <a:rPr lang="en-US" altLang="zh-CN" sz="3600" dirty="0" smtClean="0">
                <a:sym typeface="Huawei Sans" panose="020C0503030203020204" pitchFamily="34" charset="0"/>
              </a:rPr>
              <a:t>1</a:t>
            </a:r>
            <a:r>
              <a:rPr lang="zh-CN" altLang="en-US" sz="3600" dirty="0" smtClean="0">
                <a:sym typeface="Huawei Sans" panose="020C0503030203020204" pitchFamily="34" charset="0"/>
              </a:rPr>
              <a:t>）</a:t>
            </a:r>
            <a:r>
              <a:rPr lang="en-US" altLang="zh-CN" dirty="0">
                <a:sym typeface="Huawei Sans" panose="020C0503030203020204" pitchFamily="34" charset="0"/>
              </a:rPr>
              <a:t/>
            </a:r>
            <a:br>
              <a:rPr lang="en-US" altLang="zh-CN" dirty="0">
                <a:sym typeface="Huawei Sans" panose="020C0503030203020204" pitchFamily="34" charset="0"/>
              </a:rPr>
            </a:br>
            <a:endParaRPr lang="zh-CN" altLang="en-US" dirty="0">
              <a:sym typeface="Huawei Sans" panose="020C0503030203020204" pitchFamily="34" charset="0"/>
            </a:endParaRPr>
          </a:p>
        </p:txBody>
      </p:sp>
      <p:sp>
        <p:nvSpPr>
          <p:cNvPr id="5" name="文本占位符 4"/>
          <p:cNvSpPr>
            <a:spLocks noGrp="1"/>
          </p:cNvSpPr>
          <p:nvPr>
            <p:ph type="body" sz="quarter" idx="10"/>
          </p:nvPr>
        </p:nvSpPr>
        <p:spPr>
          <a:xfrm>
            <a:off x="731837" y="1047750"/>
            <a:ext cx="3840163" cy="5086350"/>
          </a:xfrm>
        </p:spPr>
        <p:txBody>
          <a:bodyPr/>
          <a:lstStyle/>
          <a:p>
            <a:r>
              <a:rPr lang="zh-CN" altLang="zh-CN" sz="1600" dirty="0">
                <a:sym typeface="Huawei Sans" panose="020C0503030203020204" pitchFamily="34" charset="0"/>
              </a:rPr>
              <a:t>数据库的日志系统非常关键，它是数据持久化的关键保证。以其基于事务</a:t>
            </a:r>
            <a:r>
              <a:rPr lang="en-US" altLang="zh-CN" sz="1600" dirty="0">
                <a:sym typeface="Huawei Sans" panose="020C0503030203020204" pitchFamily="34" charset="0"/>
              </a:rPr>
              <a:t>ID</a:t>
            </a:r>
            <a:r>
              <a:rPr lang="zh-CN" altLang="zh-CN" sz="1600" dirty="0">
                <a:sym typeface="Huawei Sans" panose="020C0503030203020204" pitchFamily="34" charset="0"/>
              </a:rPr>
              <a:t>的多版本管理以及历史版本的累积及清理方式为基础，行存储引擎主要以</a:t>
            </a:r>
            <a:r>
              <a:rPr lang="en-US" altLang="zh-CN" sz="1600" dirty="0">
                <a:sym typeface="Huawei Sans" panose="020C0503030203020204" pitchFamily="34" charset="0"/>
              </a:rPr>
              <a:t>Redo</a:t>
            </a:r>
            <a:r>
              <a:rPr lang="zh-CN" altLang="zh-CN" sz="1600" dirty="0">
                <a:sym typeface="Huawei Sans" panose="020C0503030203020204" pitchFamily="34" charset="0"/>
              </a:rPr>
              <a:t>日志（</a:t>
            </a:r>
            <a:r>
              <a:rPr lang="en-US" altLang="zh-CN" sz="1600" dirty="0">
                <a:sym typeface="Huawei Sans" panose="020C0503030203020204" pitchFamily="34" charset="0"/>
              </a:rPr>
              <a:t>XLOG</a:t>
            </a:r>
            <a:r>
              <a:rPr lang="zh-CN" altLang="zh-CN" sz="1600" dirty="0">
                <a:sym typeface="Huawei Sans" panose="020C0503030203020204" pitchFamily="34" charset="0"/>
              </a:rPr>
              <a:t>）作为主要的持久化</a:t>
            </a:r>
            <a:r>
              <a:rPr lang="zh-CN" altLang="zh-CN" sz="1600" dirty="0" smtClean="0">
                <a:sym typeface="Huawei Sans" panose="020C0503030203020204" pitchFamily="34" charset="0"/>
              </a:rPr>
              <a:t>手段</a:t>
            </a:r>
            <a:r>
              <a:rPr lang="zh-CN" altLang="en-US" sz="1600" dirty="0" smtClean="0">
                <a:sym typeface="Huawei Sans" panose="020C0503030203020204" pitchFamily="34" charset="0"/>
              </a:rPr>
              <a:t>。</a:t>
            </a:r>
            <a:endParaRPr lang="en-US" altLang="zh-CN" sz="1600" dirty="0" smtClean="0">
              <a:sym typeface="Huawei Sans" panose="020C0503030203020204" pitchFamily="34" charset="0"/>
            </a:endParaRPr>
          </a:p>
          <a:p>
            <a:endParaRPr lang="en-US" altLang="zh-CN" sz="1600" dirty="0" smtClean="0">
              <a:sym typeface="Huawei Sans" panose="020C0503030203020204" pitchFamily="34" charset="0"/>
            </a:endParaRPr>
          </a:p>
          <a:p>
            <a:r>
              <a:rPr lang="en-US" altLang="zh-CN" sz="1600" dirty="0">
                <a:sym typeface="Huawei Sans" panose="020C0503030203020204" pitchFamily="34" charset="0"/>
              </a:rPr>
              <a:t>Redo</a:t>
            </a:r>
            <a:r>
              <a:rPr lang="zh-CN" altLang="zh-CN" sz="1600" dirty="0">
                <a:sym typeface="Huawei Sans" panose="020C0503030203020204" pitchFamily="34" charset="0"/>
              </a:rPr>
              <a:t>日志在事务对数据进行修改时产生，用来记录事务修改后的数据、或是事务对数据做的具体</a:t>
            </a:r>
            <a:r>
              <a:rPr lang="zh-CN" altLang="zh-CN" sz="1600" dirty="0" smtClean="0">
                <a:sym typeface="Huawei Sans" panose="020C0503030203020204" pitchFamily="34" charset="0"/>
              </a:rPr>
              <a:t>操作</a:t>
            </a:r>
            <a:r>
              <a:rPr lang="zh-CN" altLang="en-US" sz="1600" dirty="0" smtClean="0">
                <a:sym typeface="Huawei Sans" panose="020C0503030203020204" pitchFamily="34" charset="0"/>
              </a:rPr>
              <a:t>。</a:t>
            </a:r>
            <a:endParaRPr lang="zh-CN" altLang="en-US" sz="1600" dirty="0">
              <a:sym typeface="Huawei Sans" panose="020C0503030203020204" pitchFamily="34" charset="0"/>
            </a:endParaRPr>
          </a:p>
          <a:p>
            <a:endParaRPr lang="zh-CN" altLang="en-US" dirty="0">
              <a:sym typeface="Huawei Sans" panose="020C0503030203020204" pitchFamily="34" charset="0"/>
            </a:endParaRPr>
          </a:p>
          <a:p>
            <a:endParaRPr lang="zh-CN" altLang="en-US" dirty="0">
              <a:sym typeface="Huawei Sans" panose="020C0503030203020204" pitchFamily="34" charset="0"/>
            </a:endParaRPr>
          </a:p>
        </p:txBody>
      </p:sp>
      <p:pic>
        <p:nvPicPr>
          <p:cNvPr id="6" name="图片 5" descr="D:\20年工作\数据库书籍2020年修改\出版社审校意见\童美霞修改\已修改文件\图10-4  Redo日志.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526" y="1052513"/>
            <a:ext cx="6106637" cy="4324245"/>
          </a:xfrm>
          <a:prstGeom prst="rect">
            <a:avLst/>
          </a:prstGeom>
          <a:noFill/>
          <a:ln>
            <a:noFill/>
          </a:ln>
        </p:spPr>
      </p:pic>
    </p:spTree>
    <p:extLst>
      <p:ext uri="{BB962C8B-B14F-4D97-AF65-F5344CB8AC3E}">
        <p14:creationId xmlns:p14="http://schemas.microsoft.com/office/powerpoint/2010/main" val="13940548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ym typeface="Huawei Sans" panose="020C0503030203020204" pitchFamily="34" charset="0"/>
              </a:rPr>
              <a:t>WAL</a:t>
            </a:r>
            <a:r>
              <a:rPr lang="zh-CN" altLang="en-US" sz="3600" dirty="0">
                <a:sym typeface="Huawei Sans" panose="020C0503030203020204" pitchFamily="34" charset="0"/>
              </a:rPr>
              <a:t>日志</a:t>
            </a:r>
            <a:r>
              <a:rPr lang="zh-CN" altLang="en-US" sz="3600" dirty="0" smtClean="0">
                <a:sym typeface="Huawei Sans" panose="020C0503030203020204" pitchFamily="34" charset="0"/>
              </a:rPr>
              <a:t>系统（</a:t>
            </a:r>
            <a:r>
              <a:rPr lang="en-US" altLang="zh-CN" sz="3600" dirty="0" smtClean="0">
                <a:sym typeface="Huawei Sans" panose="020C0503030203020204" pitchFamily="34" charset="0"/>
              </a:rPr>
              <a:t>2</a:t>
            </a:r>
            <a:r>
              <a:rPr lang="zh-CN" altLang="en-US" sz="3600" dirty="0" smtClean="0">
                <a:sym typeface="Huawei Sans" panose="020C0503030203020204" pitchFamily="34" charset="0"/>
              </a:rPr>
              <a:t>）</a:t>
            </a:r>
            <a:r>
              <a:rPr lang="en-US" altLang="zh-CN" dirty="0">
                <a:sym typeface="Huawei Sans" panose="020C0503030203020204" pitchFamily="34" charset="0"/>
              </a:rPr>
              <a:t/>
            </a:r>
            <a:br>
              <a:rPr lang="en-US"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31838" y="1047750"/>
            <a:ext cx="10317162" cy="4879805"/>
          </a:xfrm>
        </p:spPr>
        <p:txBody>
          <a:bodyPr/>
          <a:lstStyle/>
          <a:p>
            <a:r>
              <a:rPr lang="zh-CN" altLang="zh-CN" sz="1600" dirty="0">
                <a:sym typeface="Huawei Sans" panose="020C0503030203020204" pitchFamily="34" charset="0"/>
              </a:rPr>
              <a:t>一些非事务直接修改的关键操作也会记录到</a:t>
            </a:r>
            <a:r>
              <a:rPr lang="en-US" altLang="zh-CN" sz="1600" dirty="0">
                <a:sym typeface="Huawei Sans" panose="020C0503030203020204" pitchFamily="34" charset="0"/>
              </a:rPr>
              <a:t>Redo</a:t>
            </a:r>
            <a:r>
              <a:rPr lang="zh-CN" altLang="zh-CN" sz="1600" dirty="0">
                <a:sym typeface="Huawei Sans" panose="020C0503030203020204" pitchFamily="34" charset="0"/>
              </a:rPr>
              <a:t>日志，比如申请新的页面、显式的事务提交、检查点（</a:t>
            </a:r>
            <a:r>
              <a:rPr lang="en-US" altLang="zh-CN" sz="1600" dirty="0">
                <a:sym typeface="Huawei Sans" panose="020C0503030203020204" pitchFamily="34" charset="0"/>
              </a:rPr>
              <a:t>Checkpoint</a:t>
            </a:r>
            <a:r>
              <a:rPr lang="zh-CN" altLang="zh-CN" sz="1600" dirty="0">
                <a:sym typeface="Huawei Sans" panose="020C0503030203020204" pitchFamily="34" charset="0"/>
              </a:rPr>
              <a:t>）</a:t>
            </a:r>
            <a:r>
              <a:rPr lang="zh-CN" altLang="zh-CN" sz="1600" dirty="0" smtClean="0">
                <a:sym typeface="Huawei Sans" panose="020C0503030203020204" pitchFamily="34" charset="0"/>
              </a:rPr>
              <a:t>等</a:t>
            </a:r>
            <a:r>
              <a:rPr lang="zh-CN" altLang="en-US" sz="1600" dirty="0" smtClean="0">
                <a:sym typeface="Huawei Sans" panose="020C0503030203020204" pitchFamily="34" charset="0"/>
              </a:rPr>
              <a:t>。</a:t>
            </a:r>
            <a:endParaRPr lang="en-US" altLang="zh-CN" sz="1600" dirty="0">
              <a:sym typeface="Huawei Sans" panose="020C0503030203020204" pitchFamily="34" charset="0"/>
            </a:endParaRPr>
          </a:p>
          <a:p>
            <a:r>
              <a:rPr lang="zh-CN" altLang="zh-CN" sz="1600" dirty="0">
                <a:sym typeface="Huawei Sans" panose="020C0503030203020204" pitchFamily="34" charset="0"/>
              </a:rPr>
              <a:t>记录</a:t>
            </a:r>
            <a:r>
              <a:rPr lang="en-US" altLang="zh-CN" sz="1600" dirty="0">
                <a:sym typeface="Huawei Sans" panose="020C0503030203020204" pitchFamily="34" charset="0"/>
              </a:rPr>
              <a:t>Redo</a:t>
            </a:r>
            <a:r>
              <a:rPr lang="zh-CN" altLang="zh-CN" sz="1600" dirty="0">
                <a:sym typeface="Huawei Sans" panose="020C0503030203020204" pitchFamily="34" charset="0"/>
              </a:rPr>
              <a:t>日志的原则，就是在数据库发生故障后，可以从最后一个检查点开始，通过</a:t>
            </a:r>
            <a:r>
              <a:rPr lang="en-US" altLang="zh-CN" sz="1600" dirty="0">
                <a:sym typeface="Huawei Sans" panose="020C0503030203020204" pitchFamily="34" charset="0"/>
              </a:rPr>
              <a:t>Redo</a:t>
            </a:r>
            <a:r>
              <a:rPr lang="zh-CN" altLang="zh-CN" sz="1600" dirty="0">
                <a:sym typeface="Huawei Sans" panose="020C0503030203020204" pitchFamily="34" charset="0"/>
              </a:rPr>
              <a:t>日志的回放，恢复到与数据库实例故障前的一致状态。</a:t>
            </a:r>
          </a:p>
          <a:p>
            <a:r>
              <a:rPr lang="zh-CN" altLang="zh-CN" sz="1600" dirty="0">
                <a:sym typeface="Huawei Sans" panose="020C0503030203020204" pitchFamily="34" charset="0"/>
              </a:rPr>
              <a:t>数据的备份、还原以及数据库主备实例之间的主备同步、不同数据库实例</a:t>
            </a:r>
            <a:r>
              <a:rPr lang="en-US" altLang="zh-CN" sz="1600" dirty="0">
                <a:sym typeface="Huawei Sans" panose="020C0503030203020204" pitchFamily="34" charset="0"/>
              </a:rPr>
              <a:t>/</a:t>
            </a:r>
            <a:r>
              <a:rPr lang="zh-CN" altLang="zh-CN" sz="1600" dirty="0">
                <a:sym typeface="Huawei Sans" panose="020C0503030203020204" pitchFamily="34" charset="0"/>
              </a:rPr>
              <a:t>集群间的同步都需要依赖</a:t>
            </a:r>
            <a:r>
              <a:rPr lang="en-US" altLang="zh-CN" sz="1600" dirty="0">
                <a:sym typeface="Huawei Sans" panose="020C0503030203020204" pitchFamily="34" charset="0"/>
              </a:rPr>
              <a:t>Redo</a:t>
            </a:r>
            <a:r>
              <a:rPr lang="zh-CN" altLang="zh-CN" sz="1600" dirty="0">
                <a:sym typeface="Huawei Sans" panose="020C0503030203020204" pitchFamily="34" charset="0"/>
              </a:rPr>
              <a:t>日志的</a:t>
            </a:r>
            <a:r>
              <a:rPr lang="zh-CN" altLang="zh-CN" sz="1600" dirty="0" smtClean="0">
                <a:sym typeface="Huawei Sans" panose="020C0503030203020204" pitchFamily="34" charset="0"/>
              </a:rPr>
              <a:t>机制</a:t>
            </a:r>
            <a:r>
              <a:rPr lang="zh-CN" altLang="en-US" sz="1600" dirty="0" smtClean="0">
                <a:sym typeface="Huawei Sans" panose="020C0503030203020204" pitchFamily="34" charset="0"/>
              </a:rPr>
              <a:t>。</a:t>
            </a:r>
            <a:endParaRPr lang="en-US" altLang="zh-CN" sz="1600" dirty="0">
              <a:sym typeface="Huawei Sans" panose="020C0503030203020204" pitchFamily="34" charset="0"/>
            </a:endParaRPr>
          </a:p>
          <a:p>
            <a:r>
              <a:rPr lang="zh-CN" altLang="zh-CN" sz="1600" dirty="0">
                <a:sym typeface="Huawei Sans" panose="020C0503030203020204" pitchFamily="34" charset="0"/>
              </a:rPr>
              <a:t>因为事务的提交以及操作之间的顺序对于数据一致性是至关重要的，因此</a:t>
            </a:r>
            <a:r>
              <a:rPr lang="en-US" altLang="zh-CN" sz="1600" dirty="0">
                <a:sym typeface="Huawei Sans" panose="020C0503030203020204" pitchFamily="34" charset="0"/>
              </a:rPr>
              <a:t>Redo</a:t>
            </a:r>
            <a:r>
              <a:rPr lang="zh-CN" altLang="zh-CN" sz="1600" dirty="0">
                <a:sym typeface="Huawei Sans" panose="020C0503030203020204" pitchFamily="34" charset="0"/>
              </a:rPr>
              <a:t>日志也必须将此顺序记录下来。每条</a:t>
            </a:r>
            <a:r>
              <a:rPr lang="en-US" altLang="zh-CN" sz="1600" dirty="0">
                <a:sym typeface="Huawei Sans" panose="020C0503030203020204" pitchFamily="34" charset="0"/>
              </a:rPr>
              <a:t>Redo</a:t>
            </a:r>
            <a:r>
              <a:rPr lang="zh-CN" altLang="zh-CN" sz="1600" dirty="0">
                <a:sym typeface="Huawei Sans" panose="020C0503030203020204" pitchFamily="34" charset="0"/>
              </a:rPr>
              <a:t>日志都配有一个日志编号，即</a:t>
            </a:r>
            <a:r>
              <a:rPr lang="en-US" altLang="zh-CN" sz="1600" dirty="0">
                <a:sym typeface="Huawei Sans" panose="020C0503030203020204" pitchFamily="34" charset="0"/>
              </a:rPr>
              <a:t>Log Sequence Number (LSN)</a:t>
            </a:r>
            <a:r>
              <a:rPr lang="zh-CN" altLang="en-US" sz="1600" dirty="0">
                <a:sym typeface="Huawei Sans" panose="020C0503030203020204" pitchFamily="34" charset="0"/>
              </a:rPr>
              <a:t>，采用</a:t>
            </a:r>
            <a:r>
              <a:rPr lang="en-US" altLang="zh-CN" sz="1600" dirty="0">
                <a:sym typeface="Huawei Sans" panose="020C0503030203020204" pitchFamily="34" charset="0"/>
              </a:rPr>
              <a:t>WAL</a:t>
            </a:r>
            <a:r>
              <a:rPr lang="zh-CN" altLang="en-US" sz="1600" dirty="0">
                <a:sym typeface="Huawei Sans" panose="020C0503030203020204" pitchFamily="34" charset="0"/>
              </a:rPr>
              <a:t>在日志文件中的偏移来代表这个</a:t>
            </a:r>
            <a:r>
              <a:rPr lang="en-US" altLang="zh-CN" sz="1600" dirty="0">
                <a:sym typeface="Huawei Sans" panose="020C0503030203020204" pitchFamily="34" charset="0"/>
              </a:rPr>
              <a:t>WAL</a:t>
            </a:r>
            <a:r>
              <a:rPr lang="zh-CN" altLang="en-US" sz="1600" dirty="0" smtClean="0">
                <a:sym typeface="Huawei Sans" panose="020C0503030203020204" pitchFamily="34" charset="0"/>
              </a:rPr>
              <a:t>日志</a:t>
            </a:r>
            <a:r>
              <a:rPr lang="zh-CN" altLang="en-US" dirty="0" smtClean="0">
                <a:sym typeface="Huawei Sans" panose="020C0503030203020204" pitchFamily="34" charset="0"/>
              </a:rPr>
              <a:t>。</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34613767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ym typeface="Huawei Sans" panose="020C0503030203020204" pitchFamily="34" charset="0"/>
              </a:rPr>
              <a:t>Checkpoint</a:t>
            </a:r>
            <a:r>
              <a:rPr lang="zh-CN" altLang="en-US" sz="3600" dirty="0" smtClean="0">
                <a:sym typeface="Huawei Sans" panose="020C0503030203020204" pitchFamily="34" charset="0"/>
              </a:rPr>
              <a:t>检查点（</a:t>
            </a:r>
            <a:r>
              <a:rPr lang="en-US" altLang="zh-CN" sz="3600" dirty="0" smtClean="0">
                <a:sym typeface="Huawei Sans" panose="020C0503030203020204" pitchFamily="34" charset="0"/>
              </a:rPr>
              <a:t>1</a:t>
            </a:r>
            <a:r>
              <a:rPr lang="zh-CN" altLang="en-US" sz="3600" dirty="0" smtClean="0">
                <a:sym typeface="Huawei Sans" panose="020C0503030203020204" pitchFamily="34" charset="0"/>
              </a:rPr>
              <a:t>）</a:t>
            </a:r>
            <a:r>
              <a:rPr lang="en-US" altLang="zh-CN" dirty="0">
                <a:sym typeface="Huawei Sans" panose="020C0503030203020204" pitchFamily="34" charset="0"/>
              </a:rPr>
              <a:t/>
            </a:r>
            <a:br>
              <a:rPr lang="en-US"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zh-CN" sz="1800" dirty="0">
                <a:sym typeface="Huawei Sans" panose="020C0503030203020204" pitchFamily="34" charset="0"/>
              </a:rPr>
              <a:t>事务日志的持久化与事务提交是同步的，但事务内对页面相关修改的持久化与事务提交不是同步的；也就是说，事务提交需要这个事物相关的</a:t>
            </a:r>
            <a:r>
              <a:rPr lang="en-US" altLang="zh-CN" sz="1800" dirty="0">
                <a:sym typeface="Huawei Sans" panose="020C0503030203020204" pitchFamily="34" charset="0"/>
              </a:rPr>
              <a:t>Redo</a:t>
            </a:r>
            <a:r>
              <a:rPr lang="zh-CN" altLang="zh-CN" sz="1800" dirty="0">
                <a:sym typeface="Huawei Sans" panose="020C0503030203020204" pitchFamily="34" charset="0"/>
              </a:rPr>
              <a:t>日志被强制刷盘，但是并不强制要求相关的页面也被强制刷</a:t>
            </a:r>
            <a:r>
              <a:rPr lang="zh-CN" altLang="zh-CN" sz="1800" dirty="0" smtClean="0">
                <a:sym typeface="Huawei Sans" panose="020C0503030203020204" pitchFamily="34" charset="0"/>
              </a:rPr>
              <a:t>盘</a:t>
            </a:r>
            <a:r>
              <a:rPr lang="zh-CN" altLang="en-US" sz="1800" dirty="0" smtClean="0">
                <a:sym typeface="Huawei Sans" panose="020C0503030203020204" pitchFamily="34" charset="0"/>
              </a:rPr>
              <a:t>。</a:t>
            </a:r>
            <a:endParaRPr lang="zh-CN" altLang="en-US" sz="1800" dirty="0">
              <a:sym typeface="Huawei Sans" panose="020C0503030203020204" pitchFamily="34" charset="0"/>
            </a:endParaRPr>
          </a:p>
          <a:p>
            <a:r>
              <a:rPr lang="zh-CN" altLang="en-US" sz="1800" dirty="0">
                <a:sym typeface="Huawei Sans" panose="020C0503030203020204" pitchFamily="34" charset="0"/>
              </a:rPr>
              <a:t>为什么设计引入</a:t>
            </a:r>
            <a:r>
              <a:rPr lang="en-US" altLang="zh-CN" sz="1800" dirty="0">
                <a:sym typeface="Huawei Sans" panose="020C0503030203020204" pitchFamily="34" charset="0"/>
              </a:rPr>
              <a:t>Checkpoint</a:t>
            </a:r>
            <a:r>
              <a:rPr lang="zh-CN" altLang="en-US" sz="1800" dirty="0">
                <a:sym typeface="Huawei Sans" panose="020C0503030203020204" pitchFamily="34" charset="0"/>
              </a:rPr>
              <a:t>检查点</a:t>
            </a:r>
            <a:r>
              <a:rPr lang="zh-CN" altLang="en-US" sz="1800" dirty="0" smtClean="0">
                <a:sym typeface="Huawei Sans" panose="020C0503030203020204" pitchFamily="34" charset="0"/>
              </a:rPr>
              <a:t>？</a:t>
            </a:r>
            <a:endParaRPr lang="en-US" altLang="zh-CN" sz="1800" dirty="0">
              <a:sym typeface="Huawei Sans" panose="020C0503030203020204" pitchFamily="34" charset="0"/>
            </a:endParaRPr>
          </a:p>
          <a:p>
            <a:pPr lvl="1"/>
            <a:r>
              <a:rPr lang="zh-CN" altLang="en-US" sz="1600" dirty="0">
                <a:sym typeface="Huawei Sans" panose="020C0503030203020204" pitchFamily="34" charset="0"/>
              </a:rPr>
              <a:t>减少故障恢复的日志</a:t>
            </a:r>
            <a:r>
              <a:rPr lang="zh-CN" altLang="en-US" sz="1600" dirty="0" smtClean="0">
                <a:sym typeface="Huawei Sans" panose="020C0503030203020204" pitchFamily="34" charset="0"/>
              </a:rPr>
              <a:t>量。</a:t>
            </a:r>
            <a:endParaRPr lang="en-US" altLang="zh-CN" sz="1600" dirty="0">
              <a:sym typeface="Huawei Sans" panose="020C0503030203020204" pitchFamily="34" charset="0"/>
            </a:endParaRPr>
          </a:p>
          <a:p>
            <a:pPr lvl="1"/>
            <a:r>
              <a:rPr lang="zh-CN" altLang="en-US" sz="1600" dirty="0">
                <a:sym typeface="Huawei Sans" panose="020C0503030203020204" pitchFamily="34" charset="0"/>
              </a:rPr>
              <a:t>检查点之前的日志对应修改的数据页面已经持久化完成</a:t>
            </a:r>
            <a:r>
              <a:rPr lang="zh-CN" altLang="en-US" sz="1600" dirty="0" smtClean="0">
                <a:sym typeface="Huawei Sans" panose="020C0503030203020204" pitchFamily="34" charset="0"/>
              </a:rPr>
              <a:t>。</a:t>
            </a:r>
            <a:endParaRPr lang="en-US" altLang="zh-CN" sz="1600" dirty="0">
              <a:sym typeface="Huawei Sans" panose="020C0503030203020204" pitchFamily="34" charset="0"/>
            </a:endParaRPr>
          </a:p>
          <a:p>
            <a:r>
              <a:rPr lang="zh-CN" altLang="zh-CN" sz="1800" dirty="0">
                <a:sym typeface="Huawei Sans" panose="020C0503030203020204" pitchFamily="34" charset="0"/>
              </a:rPr>
              <a:t>创建检查点的过程中，存储引擎会将数据缓冲区中脏页写到磁盘中，并记录日志文件和控制文件。记录信息中</a:t>
            </a:r>
            <a:r>
              <a:rPr lang="en-US" altLang="zh-CN" sz="1800" dirty="0">
                <a:sym typeface="Huawei Sans" panose="020C0503030203020204" pitchFamily="34" charset="0"/>
              </a:rPr>
              <a:t>rec LSN</a:t>
            </a:r>
            <a:r>
              <a:rPr lang="zh-CN" altLang="zh-CN" sz="1800" dirty="0">
                <a:sym typeface="Huawei Sans" panose="020C0503030203020204" pitchFamily="34" charset="0"/>
              </a:rPr>
              <a:t>代表着此次检查点中，在此</a:t>
            </a:r>
            <a:r>
              <a:rPr lang="en-US" altLang="zh-CN" sz="1800" dirty="0">
                <a:sym typeface="Huawei Sans" panose="020C0503030203020204" pitchFamily="34" charset="0"/>
              </a:rPr>
              <a:t>LSN</a:t>
            </a:r>
            <a:r>
              <a:rPr lang="zh-CN" altLang="zh-CN" sz="1800" dirty="0">
                <a:sym typeface="Huawei Sans" panose="020C0503030203020204" pitchFamily="34" charset="0"/>
              </a:rPr>
              <a:t>之前的日志对应的所有改动均已被持久化，下次的数据恢复可以直接从此</a:t>
            </a:r>
            <a:r>
              <a:rPr lang="en-US" altLang="zh-CN" sz="1800" dirty="0">
                <a:sym typeface="Huawei Sans" panose="020C0503030203020204" pitchFamily="34" charset="0"/>
              </a:rPr>
              <a:t>LSN</a:t>
            </a:r>
            <a:r>
              <a:rPr lang="zh-CN" altLang="zh-CN" sz="1800" dirty="0" smtClean="0">
                <a:sym typeface="Huawei Sans" panose="020C0503030203020204" pitchFamily="34" charset="0"/>
              </a:rPr>
              <a:t>开始</a:t>
            </a:r>
            <a:r>
              <a:rPr lang="zh-CN" altLang="en-US" sz="1800" dirty="0" smtClean="0">
                <a:sym typeface="Huawei Sans" panose="020C0503030203020204" pitchFamily="34" charset="0"/>
              </a:rPr>
              <a:t>。</a:t>
            </a:r>
            <a:endParaRPr lang="zh-CN" altLang="en-US" sz="1800" dirty="0">
              <a:sym typeface="Huawei Sans" panose="020C0503030203020204" pitchFamily="34" charset="0"/>
            </a:endParaRPr>
          </a:p>
        </p:txBody>
      </p:sp>
    </p:spTree>
    <p:extLst>
      <p:ext uri="{BB962C8B-B14F-4D97-AF65-F5344CB8AC3E}">
        <p14:creationId xmlns:p14="http://schemas.microsoft.com/office/powerpoint/2010/main" val="12585016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ym typeface="Huawei Sans" panose="020C0503030203020204" pitchFamily="34" charset="0"/>
              </a:rPr>
              <a:t>Checkpoint</a:t>
            </a:r>
            <a:r>
              <a:rPr lang="zh-CN" altLang="en-US" sz="3600" dirty="0">
                <a:sym typeface="Huawei Sans" panose="020C0503030203020204" pitchFamily="34" charset="0"/>
              </a:rPr>
              <a:t>检查点</a:t>
            </a:r>
            <a:r>
              <a:rPr lang="en-US" altLang="zh-CN" dirty="0">
                <a:sym typeface="Huawei Sans" panose="020C0503030203020204" pitchFamily="34" charset="0"/>
              </a:rPr>
              <a:t/>
            </a:r>
            <a:br>
              <a:rPr lang="en-US"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zh-CN" sz="1600" dirty="0">
                <a:sym typeface="Huawei Sans" panose="020C0503030203020204" pitchFamily="34" charset="0"/>
              </a:rPr>
              <a:t>检查点本身需要将缓冲区内所有的脏页面刷盘（全量检查点），因此每次检查点从性能角度会对数据库实例所在物理环境引入大量的</a:t>
            </a:r>
            <a:r>
              <a:rPr lang="en-US" altLang="zh-CN" sz="1600" dirty="0">
                <a:sym typeface="Huawei Sans" panose="020C0503030203020204" pitchFamily="34" charset="0"/>
              </a:rPr>
              <a:t>IO</a:t>
            </a:r>
            <a:r>
              <a:rPr lang="zh-CN" altLang="zh-CN" sz="1600" dirty="0">
                <a:sym typeface="Huawei Sans" panose="020C0503030203020204" pitchFamily="34" charset="0"/>
              </a:rPr>
              <a:t>，磁盘的峰值往往意味着性能的波动。同时因为存在大量的</a:t>
            </a:r>
            <a:r>
              <a:rPr lang="en-US" altLang="zh-CN" sz="1600" dirty="0">
                <a:sym typeface="Huawei Sans" panose="020C0503030203020204" pitchFamily="34" charset="0"/>
              </a:rPr>
              <a:t>IO</a:t>
            </a:r>
            <a:r>
              <a:rPr lang="zh-CN" altLang="zh-CN" sz="1600" dirty="0">
                <a:sym typeface="Huawei Sans" panose="020C0503030203020204" pitchFamily="34" charset="0"/>
              </a:rPr>
              <a:t>开销，因此检查点的打点不能过于频繁，</a:t>
            </a:r>
            <a:r>
              <a:rPr lang="en-US" altLang="zh-CN" sz="1600" dirty="0">
                <a:sym typeface="Huawei Sans" panose="020C0503030203020204" pitchFamily="34" charset="0"/>
              </a:rPr>
              <a:t>rec LSN</a:t>
            </a:r>
            <a:r>
              <a:rPr lang="zh-CN" altLang="zh-CN" sz="1600" dirty="0">
                <a:sym typeface="Huawei Sans" panose="020C0503030203020204" pitchFamily="34" charset="0"/>
              </a:rPr>
              <a:t>推进较慢，那么重启数据库时也就会存在较多的</a:t>
            </a:r>
            <a:r>
              <a:rPr lang="en-US" altLang="zh-CN" sz="1600" dirty="0">
                <a:sym typeface="Huawei Sans" panose="020C0503030203020204" pitchFamily="34" charset="0"/>
              </a:rPr>
              <a:t>Redo</a:t>
            </a:r>
            <a:r>
              <a:rPr lang="zh-CN" altLang="zh-CN" sz="1600" dirty="0">
                <a:sym typeface="Huawei Sans" panose="020C0503030203020204" pitchFamily="34" charset="0"/>
              </a:rPr>
              <a:t>日志需要回放，存在重启恢复时间过长的问题。为了解决这一问题，行存储引擎引入了增量检查点的</a:t>
            </a:r>
            <a:r>
              <a:rPr lang="zh-CN" altLang="zh-CN" sz="1600" dirty="0" smtClean="0">
                <a:sym typeface="Huawei Sans" panose="020C0503030203020204" pitchFamily="34" charset="0"/>
              </a:rPr>
              <a:t>概念</a:t>
            </a:r>
            <a:r>
              <a:rPr lang="zh-CN" altLang="en-US" sz="1600" dirty="0" smtClean="0">
                <a:sym typeface="Huawei Sans" panose="020C0503030203020204" pitchFamily="34" charset="0"/>
              </a:rPr>
              <a:t>。</a:t>
            </a:r>
            <a:endParaRPr lang="zh-CN" altLang="en-US" sz="1600" dirty="0">
              <a:sym typeface="Huawei Sans" panose="020C0503030203020204" pitchFamily="34" charset="0"/>
            </a:endParaRPr>
          </a:p>
          <a:p>
            <a:pPr marL="0" indent="0">
              <a:buNone/>
            </a:pPr>
            <a:r>
              <a:rPr lang="en-US" altLang="zh-CN" dirty="0" smtClean="0">
                <a:sym typeface="Huawei Sans" panose="020C0503030203020204" pitchFamily="34" charset="0"/>
              </a:rPr>
              <a:t>                                                                                                                                                                                                                                                                    </a:t>
            </a:r>
            <a:endParaRPr lang="zh-CN" altLang="en-US" dirty="0">
              <a:sym typeface="Huawei Sans" panose="020C0503030203020204" pitchFamily="34" charset="0"/>
            </a:endParaRPr>
          </a:p>
        </p:txBody>
      </p:sp>
      <p:grpSp>
        <p:nvGrpSpPr>
          <p:cNvPr id="4" name="组合 3"/>
          <p:cNvGrpSpPr/>
          <p:nvPr/>
        </p:nvGrpSpPr>
        <p:grpSpPr>
          <a:xfrm>
            <a:off x="1858736" y="2721947"/>
            <a:ext cx="2444156" cy="2339688"/>
            <a:chOff x="552971" y="837028"/>
            <a:chExt cx="4235163" cy="3707842"/>
          </a:xfrm>
        </p:grpSpPr>
        <p:sp>
          <p:nvSpPr>
            <p:cNvPr id="5" name="矩形 4"/>
            <p:cNvSpPr/>
            <p:nvPr/>
          </p:nvSpPr>
          <p:spPr bwMode="auto">
            <a:xfrm>
              <a:off x="552971" y="3809941"/>
              <a:ext cx="1872208" cy="548544"/>
            </a:xfrm>
            <a:prstGeom prst="rect">
              <a:avLst/>
            </a:prstGeom>
            <a:solidFill>
              <a:srgbClr val="CAE8AA"/>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 name="文本框 5"/>
            <p:cNvSpPr txBox="1"/>
            <p:nvPr/>
          </p:nvSpPr>
          <p:spPr>
            <a:xfrm>
              <a:off x="1209664" y="837028"/>
              <a:ext cx="2439648" cy="438977"/>
            </a:xfrm>
            <a:prstGeom prst="rect">
              <a:avLst/>
            </a:prstGeom>
            <a:noFill/>
          </p:spPr>
          <p:txBody>
            <a:bodyPr wrap="square" rtlCol="0">
              <a:spAutoFit/>
            </a:bodyPr>
            <a:lstStyle/>
            <a:p>
              <a:r>
                <a:rPr lang="zh-CN" altLang="en-US" sz="12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传统全量检查点</a:t>
              </a:r>
            </a:p>
          </p:txBody>
        </p:sp>
        <p:sp>
          <p:nvSpPr>
            <p:cNvPr id="7" name="圆角矩形 6"/>
            <p:cNvSpPr/>
            <p:nvPr/>
          </p:nvSpPr>
          <p:spPr bwMode="auto">
            <a:xfrm>
              <a:off x="552971" y="1956313"/>
              <a:ext cx="2016224" cy="491160"/>
            </a:xfrm>
            <a:prstGeom prst="roundRect">
              <a:avLst/>
            </a:prstGeom>
            <a:solidFill>
              <a:srgbClr val="FFF3F3"/>
            </a:solidFill>
            <a:ln w="28575">
              <a:solidFill>
                <a:schemeClr val="tx1"/>
              </a:solidFill>
              <a:prstDash val="solid"/>
            </a:ln>
            <a:effectLs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spcBef>
                  <a:spcPct val="0"/>
                </a:spcBef>
                <a:spcAft>
                  <a:spcPct val="0"/>
                </a:spcAft>
                <a:buClr>
                  <a:srgbClr val="CC9900"/>
                </a:buClr>
              </a:pPr>
              <a:r>
                <a:rPr lang="en-US" altLang="zh-CN" sz="900" dirty="0" err="1">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CheckPoint</a:t>
              </a: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Thread</a:t>
              </a: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 name="矩形 7"/>
            <p:cNvSpPr/>
            <p:nvPr/>
          </p:nvSpPr>
          <p:spPr bwMode="auto">
            <a:xfrm>
              <a:off x="624979" y="2816845"/>
              <a:ext cx="1872208" cy="500448"/>
            </a:xfrm>
            <a:prstGeom prst="rect">
              <a:avLst/>
            </a:prstGeom>
            <a:solidFill>
              <a:srgbClr val="C1EFFF"/>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Buffer Pool</a:t>
              </a: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 name="矩形 8"/>
            <p:cNvSpPr/>
            <p:nvPr/>
          </p:nvSpPr>
          <p:spPr bwMode="auto">
            <a:xfrm>
              <a:off x="700300" y="3899814"/>
              <a:ext cx="1872208" cy="548544"/>
            </a:xfrm>
            <a:prstGeom prst="rect">
              <a:avLst/>
            </a:prstGeom>
            <a:solidFill>
              <a:srgbClr val="CAE8AA"/>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 name="矩形 9"/>
            <p:cNvSpPr/>
            <p:nvPr/>
          </p:nvSpPr>
          <p:spPr bwMode="auto">
            <a:xfrm>
              <a:off x="858476" y="3996326"/>
              <a:ext cx="1872208" cy="548544"/>
            </a:xfrm>
            <a:prstGeom prst="rect">
              <a:avLst/>
            </a:prstGeom>
            <a:solidFill>
              <a:srgbClr val="CAE8AA"/>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Table File</a:t>
              </a: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 name="矩形 10"/>
            <p:cNvSpPr/>
            <p:nvPr/>
          </p:nvSpPr>
          <p:spPr bwMode="auto">
            <a:xfrm>
              <a:off x="2915926" y="3992017"/>
              <a:ext cx="1872208" cy="548544"/>
            </a:xfrm>
            <a:prstGeom prst="rect">
              <a:avLst/>
            </a:prstGeom>
            <a:solidFill>
              <a:srgbClr val="FFE0A3"/>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Control File</a:t>
              </a: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12" name="直接箭头连接符 11"/>
            <p:cNvCxnSpPr>
              <a:stCxn id="7" idx="2"/>
              <a:endCxn id="8" idx="0"/>
            </p:cNvCxnSpPr>
            <p:nvPr/>
          </p:nvCxnSpPr>
          <p:spPr bwMode="auto">
            <a:xfrm>
              <a:off x="1561083" y="2447473"/>
              <a:ext cx="0" cy="369372"/>
            </a:xfrm>
            <a:prstGeom prst="straightConnector1">
              <a:avLst/>
            </a:prstGeom>
            <a:noFill/>
            <a:ln w="381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p:cNvCxnSpPr>
              <a:stCxn id="8" idx="2"/>
            </p:cNvCxnSpPr>
            <p:nvPr/>
          </p:nvCxnSpPr>
          <p:spPr bwMode="auto">
            <a:xfrm>
              <a:off x="1561083" y="3317293"/>
              <a:ext cx="8623" cy="459759"/>
            </a:xfrm>
            <a:prstGeom prst="straightConnector1">
              <a:avLst/>
            </a:prstGeom>
            <a:noFill/>
            <a:ln w="381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肘形连接符 13"/>
            <p:cNvCxnSpPr>
              <a:stCxn id="7" idx="3"/>
              <a:endCxn id="11" idx="0"/>
            </p:cNvCxnSpPr>
            <p:nvPr/>
          </p:nvCxnSpPr>
          <p:spPr bwMode="auto">
            <a:xfrm>
              <a:off x="2569195" y="2201893"/>
              <a:ext cx="1282835" cy="1790124"/>
            </a:xfrm>
            <a:prstGeom prst="bentConnector2">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任意多边形 14"/>
            <p:cNvSpPr/>
            <p:nvPr/>
          </p:nvSpPr>
          <p:spPr bwMode="auto">
            <a:xfrm>
              <a:off x="1455574" y="1485578"/>
              <a:ext cx="228261" cy="601436"/>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tx1"/>
              </a:solidFill>
              <a:prstDash val="solid"/>
            </a:ln>
            <a:effectLst/>
            <a:extLst/>
          </p:spPr>
          <p:txBody>
            <a:bodyPr rtlCol="0" anchor="ctr"/>
            <a:lstStyle/>
            <a:p>
              <a:pPr algn="ctr"/>
              <a:endParaRPr lang="zh-CN" altLang="en-US" sz="80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 name="组合 15"/>
          <p:cNvGrpSpPr/>
          <p:nvPr/>
        </p:nvGrpSpPr>
        <p:grpSpPr>
          <a:xfrm>
            <a:off x="6532414" y="2549102"/>
            <a:ext cx="3455484" cy="2611184"/>
            <a:chOff x="6229366" y="843574"/>
            <a:chExt cx="4692757" cy="3701296"/>
          </a:xfrm>
        </p:grpSpPr>
        <p:sp>
          <p:nvSpPr>
            <p:cNvPr id="17" name="圆角矩形 16"/>
            <p:cNvSpPr/>
            <p:nvPr/>
          </p:nvSpPr>
          <p:spPr bwMode="auto">
            <a:xfrm>
              <a:off x="6229366" y="1763134"/>
              <a:ext cx="2016224" cy="491160"/>
            </a:xfrm>
            <a:prstGeom prst="roundRect">
              <a:avLst/>
            </a:prstGeom>
            <a:solidFill>
              <a:srgbClr val="00B0F0"/>
            </a:solidFill>
            <a:ln w="28575">
              <a:solidFill>
                <a:schemeClr val="tx1"/>
              </a:solidFill>
              <a:prstDash val="solid"/>
            </a:ln>
            <a:effectLs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spcBef>
                  <a:spcPct val="0"/>
                </a:spcBef>
                <a:spcAft>
                  <a:spcPct val="0"/>
                </a:spcAft>
                <a:buClr>
                  <a:srgbClr val="CC9900"/>
                </a:buClr>
              </a:pP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 name="圆角矩形 17"/>
            <p:cNvSpPr/>
            <p:nvPr/>
          </p:nvSpPr>
          <p:spPr bwMode="auto">
            <a:xfrm>
              <a:off x="6352118" y="1853007"/>
              <a:ext cx="2016224" cy="491160"/>
            </a:xfrm>
            <a:prstGeom prst="roundRect">
              <a:avLst/>
            </a:prstGeom>
            <a:solidFill>
              <a:srgbClr val="00B0F0"/>
            </a:solidFill>
            <a:ln w="28575">
              <a:solidFill>
                <a:schemeClr val="tx1"/>
              </a:solidFill>
              <a:prstDash val="solid"/>
            </a:ln>
            <a:effectLs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spcBef>
                  <a:spcPct val="0"/>
                </a:spcBef>
                <a:spcAft>
                  <a:spcPct val="0"/>
                </a:spcAft>
                <a:buClr>
                  <a:srgbClr val="CC9900"/>
                </a:buClr>
              </a:pP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 name="文本框 18"/>
            <p:cNvSpPr txBox="1"/>
            <p:nvPr/>
          </p:nvSpPr>
          <p:spPr>
            <a:xfrm>
              <a:off x="8041803" y="843574"/>
              <a:ext cx="2016224" cy="392640"/>
            </a:xfrm>
            <a:prstGeom prst="rect">
              <a:avLst/>
            </a:prstGeom>
            <a:noFill/>
          </p:spPr>
          <p:txBody>
            <a:bodyPr wrap="square" rtlCol="0">
              <a:spAutoFit/>
            </a:bodyPr>
            <a:lstStyle/>
            <a:p>
              <a:r>
                <a:rPr lang="zh-CN" altLang="en-US" sz="12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增量检查点</a:t>
              </a:r>
            </a:p>
          </p:txBody>
        </p:sp>
        <p:sp>
          <p:nvSpPr>
            <p:cNvPr id="20" name="矩形 19"/>
            <p:cNvSpPr/>
            <p:nvPr/>
          </p:nvSpPr>
          <p:spPr bwMode="auto">
            <a:xfrm>
              <a:off x="6457627" y="3809941"/>
              <a:ext cx="1872208" cy="548544"/>
            </a:xfrm>
            <a:prstGeom prst="rect">
              <a:avLst/>
            </a:prstGeom>
            <a:solidFill>
              <a:srgbClr val="CAE8AA"/>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 name="圆角矩形 20"/>
            <p:cNvSpPr/>
            <p:nvPr/>
          </p:nvSpPr>
          <p:spPr bwMode="auto">
            <a:xfrm>
              <a:off x="6457627" y="1956313"/>
              <a:ext cx="2016224" cy="491160"/>
            </a:xfrm>
            <a:prstGeom prst="roundRect">
              <a:avLst/>
            </a:prstGeom>
            <a:solidFill>
              <a:srgbClr val="00B0F0"/>
            </a:solidFill>
            <a:ln w="28575">
              <a:solidFill>
                <a:schemeClr val="tx1"/>
              </a:solidFill>
              <a:prstDash val="solid"/>
            </a:ln>
            <a:effectLs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spcBef>
                  <a:spcPct val="0"/>
                </a:spcBef>
                <a:spcAft>
                  <a:spcPct val="0"/>
                </a:spcAft>
                <a:buClr>
                  <a:srgbClr val="CC9900"/>
                </a:buClr>
              </a:pPr>
              <a:r>
                <a:rPr lang="en-US" altLang="zh-CN" sz="900" dirty="0" err="1">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PageWriter</a:t>
              </a: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Thread</a:t>
              </a: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 name="矩形 21"/>
            <p:cNvSpPr/>
            <p:nvPr/>
          </p:nvSpPr>
          <p:spPr bwMode="auto">
            <a:xfrm>
              <a:off x="6529635" y="2816845"/>
              <a:ext cx="1872208" cy="500448"/>
            </a:xfrm>
            <a:prstGeom prst="rect">
              <a:avLst/>
            </a:prstGeom>
            <a:solidFill>
              <a:srgbClr val="C1EFFF"/>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Dirty Page Queue</a:t>
              </a: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 name="矩形 22"/>
            <p:cNvSpPr/>
            <p:nvPr/>
          </p:nvSpPr>
          <p:spPr bwMode="auto">
            <a:xfrm>
              <a:off x="6604956" y="3899814"/>
              <a:ext cx="1872208" cy="548544"/>
            </a:xfrm>
            <a:prstGeom prst="rect">
              <a:avLst/>
            </a:prstGeom>
            <a:solidFill>
              <a:srgbClr val="CAE8AA"/>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矩形 23"/>
            <p:cNvSpPr/>
            <p:nvPr/>
          </p:nvSpPr>
          <p:spPr bwMode="auto">
            <a:xfrm>
              <a:off x="6763132" y="3996326"/>
              <a:ext cx="1872208" cy="548544"/>
            </a:xfrm>
            <a:prstGeom prst="rect">
              <a:avLst/>
            </a:prstGeom>
            <a:solidFill>
              <a:srgbClr val="CAE8AA"/>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Table File</a:t>
              </a: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 name="矩形 24"/>
            <p:cNvSpPr/>
            <p:nvPr/>
          </p:nvSpPr>
          <p:spPr bwMode="auto">
            <a:xfrm>
              <a:off x="9049915" y="3992017"/>
              <a:ext cx="1872208" cy="548544"/>
            </a:xfrm>
            <a:prstGeom prst="rect">
              <a:avLst/>
            </a:prstGeom>
            <a:solidFill>
              <a:srgbClr val="FFE0A3"/>
            </a:solidFill>
            <a:ln w="28575">
              <a:solidFill>
                <a:schemeClr val="tx1"/>
              </a:solidFill>
            </a:ln>
            <a:effectLs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Control File</a:t>
              </a: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26" name="直接箭头连接符 25"/>
            <p:cNvCxnSpPr>
              <a:stCxn id="21" idx="2"/>
              <a:endCxn id="22" idx="0"/>
            </p:cNvCxnSpPr>
            <p:nvPr/>
          </p:nvCxnSpPr>
          <p:spPr bwMode="auto">
            <a:xfrm>
              <a:off x="7465739" y="2447473"/>
              <a:ext cx="0" cy="369372"/>
            </a:xfrm>
            <a:prstGeom prst="straightConnector1">
              <a:avLst/>
            </a:prstGeom>
            <a:noFill/>
            <a:ln w="381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a:stCxn id="22" idx="2"/>
            </p:cNvCxnSpPr>
            <p:nvPr/>
          </p:nvCxnSpPr>
          <p:spPr bwMode="auto">
            <a:xfrm>
              <a:off x="7465739" y="3317293"/>
              <a:ext cx="8623" cy="459759"/>
            </a:xfrm>
            <a:prstGeom prst="straightConnector1">
              <a:avLst/>
            </a:prstGeom>
            <a:noFill/>
            <a:ln w="381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肘形连接符 27"/>
            <p:cNvCxnSpPr>
              <a:stCxn id="32" idx="2"/>
              <a:endCxn id="25" idx="0"/>
            </p:cNvCxnSpPr>
            <p:nvPr/>
          </p:nvCxnSpPr>
          <p:spPr bwMode="auto">
            <a:xfrm rot="16200000" flipH="1">
              <a:off x="9142275" y="3148273"/>
              <a:ext cx="1544544" cy="142944"/>
            </a:xfrm>
            <a:prstGeom prst="bentConnector3">
              <a:avLst>
                <a:gd name="adj1" fmla="val 41309"/>
              </a:avLst>
            </a:prstGeom>
            <a:noFill/>
            <a:ln w="3810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任意多边形 28"/>
            <p:cNvSpPr/>
            <p:nvPr/>
          </p:nvSpPr>
          <p:spPr bwMode="auto">
            <a:xfrm>
              <a:off x="6889675" y="1341562"/>
              <a:ext cx="228261" cy="734743"/>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tx1"/>
              </a:solidFill>
              <a:prstDash val="solid"/>
            </a:ln>
            <a:effectLst/>
            <a:extLst/>
          </p:spPr>
          <p:txBody>
            <a:bodyPr rtlCol="0" anchor="ctr"/>
            <a:lstStyle/>
            <a:p>
              <a:pPr algn="ctr"/>
              <a:endParaRPr lang="zh-CN" altLang="en-US" sz="8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任意多边形 29"/>
            <p:cNvSpPr/>
            <p:nvPr/>
          </p:nvSpPr>
          <p:spPr bwMode="auto">
            <a:xfrm>
              <a:off x="7240688" y="1343967"/>
              <a:ext cx="228261" cy="734743"/>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tx1"/>
              </a:solidFill>
              <a:prstDash val="solid"/>
            </a:ln>
            <a:effectLst/>
            <a:extLst/>
          </p:spPr>
          <p:txBody>
            <a:bodyPr rtlCol="0" anchor="ctr"/>
            <a:lstStyle/>
            <a:p>
              <a:pPr algn="ctr"/>
              <a:endParaRPr lang="zh-CN" altLang="en-US" sz="8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任意多边形 30"/>
            <p:cNvSpPr/>
            <p:nvPr/>
          </p:nvSpPr>
          <p:spPr bwMode="auto">
            <a:xfrm>
              <a:off x="7597406" y="1353089"/>
              <a:ext cx="228261" cy="734743"/>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tx1"/>
              </a:solidFill>
              <a:prstDash val="solid"/>
            </a:ln>
            <a:effectLst/>
            <a:extLst/>
          </p:spPr>
          <p:txBody>
            <a:bodyPr rtlCol="0" anchor="ctr"/>
            <a:lstStyle/>
            <a:p>
              <a:pPr algn="ctr"/>
              <a:endParaRPr lang="zh-CN" altLang="en-US" sz="8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圆角矩形 31"/>
            <p:cNvSpPr/>
            <p:nvPr/>
          </p:nvSpPr>
          <p:spPr bwMode="auto">
            <a:xfrm>
              <a:off x="8834963" y="1956313"/>
              <a:ext cx="2016224" cy="491160"/>
            </a:xfrm>
            <a:prstGeom prst="roundRect">
              <a:avLst/>
            </a:prstGeom>
            <a:solidFill>
              <a:srgbClr val="FFF3F3"/>
            </a:solidFill>
            <a:ln w="28575">
              <a:solidFill>
                <a:schemeClr val="tx1"/>
              </a:solidFill>
              <a:prstDash val="solid"/>
            </a:ln>
            <a:effectLst/>
            <a:ex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spcBef>
                  <a:spcPct val="0"/>
                </a:spcBef>
                <a:spcAft>
                  <a:spcPct val="0"/>
                </a:spcAft>
                <a:buClr>
                  <a:srgbClr val="CC9900"/>
                </a:buClr>
              </a:pPr>
              <a:r>
                <a:rPr lang="en-US" altLang="zh-CN" sz="900" dirty="0" err="1">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CheckPoint</a:t>
              </a:r>
              <a:r>
                <a:rPr lang="en-US" altLang="zh-CN"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Thread</a:t>
              </a:r>
              <a:endParaRPr lang="zh-CN" altLang="en-US" sz="9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33" name="直接箭头连接符 32"/>
            <p:cNvCxnSpPr/>
            <p:nvPr/>
          </p:nvCxnSpPr>
          <p:spPr bwMode="auto">
            <a:xfrm>
              <a:off x="8500168" y="3096955"/>
              <a:ext cx="1197819" cy="0"/>
            </a:xfrm>
            <a:prstGeom prst="straightConnector1">
              <a:avLst/>
            </a:prstGeom>
            <a:noFill/>
            <a:ln w="38100"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8451541" y="2740671"/>
              <a:ext cx="1269827" cy="305308"/>
            </a:xfrm>
            <a:prstGeom prst="rect">
              <a:avLst/>
            </a:prstGeom>
            <a:noFill/>
          </p:spPr>
          <p:txBody>
            <a:bodyPr wrap="square" rtlCol="0">
              <a:spAutoFit/>
            </a:bodyPr>
            <a:lstStyle/>
            <a:p>
              <a:r>
                <a:rPr lang="en-US" altLang="zh-CN" sz="8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Recovery LSN</a:t>
              </a:r>
              <a:endParaRPr lang="zh-CN" altLang="en-US" sz="800" dirty="0" err="1">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5" name="任意多边形 34"/>
            <p:cNvSpPr/>
            <p:nvPr/>
          </p:nvSpPr>
          <p:spPr bwMode="auto">
            <a:xfrm>
              <a:off x="9728944" y="1336222"/>
              <a:ext cx="228261" cy="734743"/>
            </a:xfrm>
            <a:custGeom>
              <a:avLst/>
              <a:gdLst>
                <a:gd name="connsiteX0" fmla="*/ 152289 w 228261"/>
                <a:gd name="connsiteY0" fmla="*/ 0 h 763398"/>
                <a:gd name="connsiteX1" fmla="*/ 1287 w 228261"/>
                <a:gd name="connsiteY1" fmla="*/ 318781 h 763398"/>
                <a:gd name="connsiteX2" fmla="*/ 227790 w 228261"/>
                <a:gd name="connsiteY2" fmla="*/ 411060 h 763398"/>
                <a:gd name="connsiteX3" fmla="*/ 60010 w 228261"/>
                <a:gd name="connsiteY3" fmla="*/ 763398 h 763398"/>
              </a:gdLst>
              <a:ahLst/>
              <a:cxnLst>
                <a:cxn ang="0">
                  <a:pos x="connsiteX0" y="connsiteY0"/>
                </a:cxn>
                <a:cxn ang="0">
                  <a:pos x="connsiteX1" y="connsiteY1"/>
                </a:cxn>
                <a:cxn ang="0">
                  <a:pos x="connsiteX2" y="connsiteY2"/>
                </a:cxn>
                <a:cxn ang="0">
                  <a:pos x="connsiteX3" y="connsiteY3"/>
                </a:cxn>
              </a:cxnLst>
              <a:rect l="l" t="t" r="r" b="b"/>
              <a:pathLst>
                <a:path w="228261" h="763398">
                  <a:moveTo>
                    <a:pt x="152289" y="0"/>
                  </a:moveTo>
                  <a:cubicBezTo>
                    <a:pt x="70496" y="125135"/>
                    <a:pt x="-11297" y="250271"/>
                    <a:pt x="1287" y="318781"/>
                  </a:cubicBezTo>
                  <a:cubicBezTo>
                    <a:pt x="13871" y="387291"/>
                    <a:pt x="218003" y="336957"/>
                    <a:pt x="227790" y="411060"/>
                  </a:cubicBezTo>
                  <a:cubicBezTo>
                    <a:pt x="237577" y="485163"/>
                    <a:pt x="92168" y="707471"/>
                    <a:pt x="60010" y="763398"/>
                  </a:cubicBezTo>
                </a:path>
              </a:pathLst>
            </a:custGeom>
            <a:noFill/>
            <a:ln w="38100">
              <a:solidFill>
                <a:schemeClr val="tx1"/>
              </a:solidFill>
              <a:prstDash val="solid"/>
            </a:ln>
            <a:effectLst/>
            <a:extLst/>
          </p:spPr>
          <p:txBody>
            <a:bodyPr rtlCol="0" anchor="ctr"/>
            <a:lstStyle/>
            <a:p>
              <a:pPr algn="ctr"/>
              <a:endParaRPr lang="zh-CN" altLang="en-US" sz="80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6" name="矩形 35"/>
          <p:cNvSpPr/>
          <p:nvPr/>
        </p:nvSpPr>
        <p:spPr>
          <a:xfrm>
            <a:off x="846548" y="5425088"/>
            <a:ext cx="5249452" cy="523220"/>
          </a:xfrm>
          <a:prstGeom prst="rect">
            <a:avLst/>
          </a:prstGeom>
        </p:spPr>
        <p:txBody>
          <a:bodyPr wrap="square">
            <a:spAutoFit/>
          </a:bodyPr>
          <a:lstStyle/>
          <a:p>
            <a:r>
              <a:rPr lang="zh-CN" altLang="en-US" sz="14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将</a:t>
            </a:r>
            <a:r>
              <a:rPr lang="en-US" altLang="zh-CN" sz="1400" dirty="0" err="1">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BufferPool</a:t>
            </a:r>
            <a:r>
              <a:rPr lang="zh-CN" altLang="en-US" sz="14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中全部脏页刷盘，完成打点， 即要负责刷页也要负责记录</a:t>
            </a:r>
            <a:r>
              <a:rPr lang="en-US" altLang="zh-CN" sz="14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checkpoint</a:t>
            </a:r>
            <a:r>
              <a:rPr lang="zh-CN" altLang="en-US" sz="14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恢复点。</a:t>
            </a:r>
          </a:p>
        </p:txBody>
      </p:sp>
      <p:sp>
        <p:nvSpPr>
          <p:cNvPr id="37" name="矩形 36"/>
          <p:cNvSpPr/>
          <p:nvPr/>
        </p:nvSpPr>
        <p:spPr>
          <a:xfrm>
            <a:off x="6362323" y="5425088"/>
            <a:ext cx="4831517" cy="523220"/>
          </a:xfrm>
          <a:prstGeom prst="rect">
            <a:avLst/>
          </a:prstGeom>
        </p:spPr>
        <p:txBody>
          <a:bodyPr wrap="square">
            <a:spAutoFit/>
          </a:bodyPr>
          <a:lstStyle/>
          <a:p>
            <a:r>
              <a:rPr lang="en-US" altLang="zh-CN" sz="1400" dirty="0" err="1" smtClean="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PageWriter</a:t>
            </a:r>
            <a:r>
              <a:rPr lang="zh-CN" altLang="en-US" sz="14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线程维护一个脏页队列，定期刷</a:t>
            </a:r>
            <a:r>
              <a:rPr lang="zh-CN" altLang="en-US" sz="1400" dirty="0" smtClean="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页</a:t>
            </a:r>
            <a:r>
              <a:rPr lang="en-US" altLang="zh-CN" sz="1400" dirty="0" err="1" smtClean="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CheckPoint</a:t>
            </a:r>
            <a:r>
              <a:rPr lang="zh-CN" altLang="en-US" sz="14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线程根据</a:t>
            </a:r>
            <a:r>
              <a:rPr lang="en-US" altLang="zh-CN" sz="1400" dirty="0" err="1">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PageWriter</a:t>
            </a:r>
            <a:r>
              <a:rPr lang="zh-CN" altLang="en-US" sz="14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刷页进度进行</a:t>
            </a:r>
            <a:r>
              <a:rPr lang="zh-CN" altLang="en-US" sz="1400" dirty="0" smtClean="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打点</a:t>
            </a:r>
            <a:r>
              <a:rPr lang="en-US" altLang="zh-CN" sz="1400" dirty="0" smtClean="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 </a:t>
            </a:r>
            <a:r>
              <a:rPr lang="zh-CN" altLang="en-US" sz="1400" dirty="0" smtClean="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记录恢复点。</a:t>
            </a:r>
            <a:endParaRPr lang="zh-CN" altLang="en-US" sz="1400" dirty="0">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spTree>
    <p:extLst>
      <p:ext uri="{BB962C8B-B14F-4D97-AF65-F5344CB8AC3E}">
        <p14:creationId xmlns:p14="http://schemas.microsoft.com/office/powerpoint/2010/main" val="28994602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ym typeface="Huawei Sans" panose="020C0503030203020204" pitchFamily="34" charset="0"/>
              </a:rPr>
              <a:t>Checkpoint</a:t>
            </a:r>
            <a:r>
              <a:rPr lang="zh-CN" altLang="en-US" dirty="0" smtClean="0">
                <a:sym typeface="Huawei Sans" panose="020C0503030203020204" pitchFamily="34" charset="0"/>
              </a:rPr>
              <a:t>检查点（</a:t>
            </a:r>
            <a:r>
              <a:rPr lang="en-US" altLang="zh-CN" dirty="0" smtClean="0">
                <a:sym typeface="Huawei Sans" panose="020C0503030203020204" pitchFamily="34" charset="0"/>
              </a:rPr>
              <a:t>2</a:t>
            </a:r>
            <a:r>
              <a:rPr lang="zh-CN" altLang="en-US" dirty="0" smtClean="0">
                <a:sym typeface="Huawei Sans" panose="020C0503030203020204" pitchFamily="34" charset="0"/>
              </a:rPr>
              <a:t>）</a:t>
            </a:r>
            <a:r>
              <a:rPr lang="en-US" altLang="zh-CN" dirty="0">
                <a:sym typeface="Huawei Sans" panose="020C0503030203020204" pitchFamily="34" charset="0"/>
              </a:rPr>
              <a:t/>
            </a:r>
            <a:br>
              <a:rPr lang="en-US" altLang="zh-CN" dirty="0">
                <a:sym typeface="Huawei Sans" panose="020C0503030203020204" pitchFamily="34" charset="0"/>
              </a:rPr>
            </a:b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zh-CN" sz="1600" dirty="0">
                <a:sym typeface="Huawei Sans" panose="020C0503030203020204" pitchFamily="34" charset="0"/>
              </a:rPr>
              <a:t>增量检查点机制下，</a:t>
            </a:r>
            <a:r>
              <a:rPr lang="zh-CN" altLang="en-US" sz="1600" dirty="0">
                <a:sym typeface="Huawei Sans" panose="020C0503030203020204" pitchFamily="34" charset="0"/>
              </a:rPr>
              <a:t>脏页面</a:t>
            </a:r>
            <a:r>
              <a:rPr lang="zh-CN" altLang="zh-CN" sz="1600" dirty="0">
                <a:sym typeface="Huawei Sans" panose="020C0503030203020204" pitchFamily="34" charset="0"/>
              </a:rPr>
              <a:t>队列中维护一个</a:t>
            </a:r>
            <a:r>
              <a:rPr lang="en-US" altLang="zh-CN" sz="1600" dirty="0">
                <a:sym typeface="Huawei Sans" panose="020C0503030203020204" pitchFamily="34" charset="0"/>
              </a:rPr>
              <a:t>rec LSN</a:t>
            </a:r>
            <a:r>
              <a:rPr lang="zh-CN" altLang="zh-CN" sz="1600" dirty="0">
                <a:sym typeface="Huawei Sans" panose="020C0503030203020204" pitchFamily="34" charset="0"/>
              </a:rPr>
              <a:t>，记录目前已经被刷盘的脏页对应的</a:t>
            </a:r>
            <a:r>
              <a:rPr lang="en-US" altLang="zh-CN" sz="1600" dirty="0">
                <a:sym typeface="Huawei Sans" panose="020C0503030203020204" pitchFamily="34" charset="0"/>
              </a:rPr>
              <a:t>LSN</a:t>
            </a:r>
            <a:r>
              <a:rPr lang="zh-CN" altLang="zh-CN" sz="1600" dirty="0">
                <a:sym typeface="Huawei Sans" panose="020C0503030203020204" pitchFamily="34" charset="0"/>
              </a:rPr>
              <a:t>大小，即在队列中脏页对应的事务提交、其相对的事务日志下盘后，此</a:t>
            </a:r>
            <a:r>
              <a:rPr lang="en-US" altLang="zh-CN" sz="1600" dirty="0">
                <a:sym typeface="Huawei Sans" panose="020C0503030203020204" pitchFamily="34" charset="0"/>
              </a:rPr>
              <a:t>rec LSN</a:t>
            </a:r>
            <a:r>
              <a:rPr lang="zh-CN" altLang="zh-CN" sz="1600" dirty="0">
                <a:sym typeface="Huawei Sans" panose="020C0503030203020204" pitchFamily="34" charset="0"/>
              </a:rPr>
              <a:t>标记会被更新。在触发增量检查点时，并不需要等待脏页刷盘，而是可以使用当前脏页队列的</a:t>
            </a:r>
            <a:r>
              <a:rPr lang="en-US" altLang="zh-CN" sz="1600" dirty="0">
                <a:sym typeface="Huawei Sans" panose="020C0503030203020204" pitchFamily="34" charset="0"/>
              </a:rPr>
              <a:t>rec LSN</a:t>
            </a:r>
            <a:r>
              <a:rPr lang="zh-CN" altLang="zh-CN" sz="1600" dirty="0">
                <a:sym typeface="Huawei Sans" panose="020C0503030203020204" pitchFamily="34" charset="0"/>
              </a:rPr>
              <a:t>作为检查点的</a:t>
            </a:r>
            <a:r>
              <a:rPr lang="en-US" altLang="zh-CN" sz="1600" dirty="0">
                <a:sym typeface="Huawei Sans" panose="020C0503030203020204" pitchFamily="34" charset="0"/>
              </a:rPr>
              <a:t>rec LSN</a:t>
            </a:r>
            <a:r>
              <a:rPr lang="zh-CN" altLang="zh-CN" sz="1600" dirty="0">
                <a:sym typeface="Huawei Sans" panose="020C0503030203020204" pitchFamily="34" charset="0"/>
              </a:rPr>
              <a:t>记录。增量</a:t>
            </a:r>
            <a:r>
              <a:rPr lang="en-US" altLang="zh-CN" sz="1600" dirty="0">
                <a:sym typeface="Huawei Sans" panose="020C0503030203020204" pitchFamily="34" charset="0"/>
              </a:rPr>
              <a:t>Checkpoint</a:t>
            </a:r>
            <a:r>
              <a:rPr lang="zh-CN" altLang="zh-CN" sz="1600" dirty="0">
                <a:sym typeface="Huawei Sans" panose="020C0503030203020204" pitchFamily="34" charset="0"/>
              </a:rPr>
              <a:t>的存在使得整个系统中的</a:t>
            </a:r>
            <a:r>
              <a:rPr lang="en-US" altLang="zh-CN" sz="1600" dirty="0">
                <a:sym typeface="Huawei Sans" panose="020C0503030203020204" pitchFamily="34" charset="0"/>
              </a:rPr>
              <a:t>IO</a:t>
            </a:r>
            <a:r>
              <a:rPr lang="zh-CN" altLang="zh-CN" sz="1600" dirty="0">
                <a:sym typeface="Huawei Sans" panose="020C0503030203020204" pitchFamily="34" charset="0"/>
              </a:rPr>
              <a:t>更加平滑，并且系统的故障恢复时间更短，可用性更高。</a:t>
            </a:r>
          </a:p>
          <a:p>
            <a:endParaRPr lang="zh-CN" altLang="en-US" dirty="0">
              <a:sym typeface="Huawei Sans" panose="020C0503030203020204" pitchFamily="34" charset="0"/>
            </a:endParaRPr>
          </a:p>
        </p:txBody>
      </p:sp>
      <p:pic>
        <p:nvPicPr>
          <p:cNvPr id="4" name="图片 3" descr="D:\20年工作\数据库书籍2020年修改\出版社审校意见\童美霞修改\已修改文件\图10-5  脏页面队列.png"/>
          <p:cNvPicPr/>
          <p:nvPr/>
        </p:nvPicPr>
        <p:blipFill>
          <a:blip r:embed="rId3">
            <a:extLst>
              <a:ext uri="{28A0092B-C50C-407E-A947-70E740481C1C}">
                <a14:useLocalDpi xmlns:a14="http://schemas.microsoft.com/office/drawing/2010/main" val="0"/>
              </a:ext>
            </a:extLst>
          </a:blip>
          <a:srcRect/>
          <a:stretch>
            <a:fillRect/>
          </a:stretch>
        </p:blipFill>
        <p:spPr bwMode="auto">
          <a:xfrm>
            <a:off x="2192018" y="2898604"/>
            <a:ext cx="6742432" cy="2053896"/>
          </a:xfrm>
          <a:prstGeom prst="rect">
            <a:avLst/>
          </a:prstGeom>
          <a:noFill/>
          <a:ln>
            <a:noFill/>
          </a:ln>
        </p:spPr>
      </p:pic>
    </p:spTree>
    <p:extLst>
      <p:ext uri="{BB962C8B-B14F-4D97-AF65-F5344CB8AC3E}">
        <p14:creationId xmlns:p14="http://schemas.microsoft.com/office/powerpoint/2010/main" val="3286298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b="1" dirty="0" err="1" smtClean="0">
                <a:sym typeface="Huawei Sans" panose="020C0503030203020204" pitchFamily="34" charset="0"/>
              </a:rPr>
              <a:t>openGauss</a:t>
            </a:r>
            <a:r>
              <a:rPr lang="zh-CN" altLang="en-US" b="1" dirty="0" smtClean="0">
                <a:sym typeface="Huawei Sans" panose="020C0503030203020204" pitchFamily="34" charset="0"/>
              </a:rPr>
              <a:t>存储引擎概览</a:t>
            </a:r>
            <a:endParaRPr lang="en-US" altLang="zh-CN" b="1" dirty="0" smtClean="0">
              <a:sym typeface="Huawei Sans" panose="020C0503030203020204" pitchFamily="34" charset="0"/>
            </a:endParaRPr>
          </a:p>
          <a:p>
            <a:r>
              <a:rPr lang="en-US" altLang="zh-CN" dirty="0" err="1" smtClean="0">
                <a:solidFill>
                  <a:srgbClr val="8F8F8F"/>
                </a:solidFill>
                <a:sym typeface="Huawei Sans" panose="020C0503030203020204" pitchFamily="34" charset="0"/>
              </a:rPr>
              <a:t>openGauss</a:t>
            </a:r>
            <a:r>
              <a:rPr lang="zh-CN" altLang="en-US" dirty="0" smtClean="0">
                <a:solidFill>
                  <a:srgbClr val="8F8F8F"/>
                </a:solidFill>
                <a:sym typeface="Huawei Sans" panose="020C0503030203020204" pitchFamily="34" charset="0"/>
              </a:rPr>
              <a:t>行</a:t>
            </a:r>
            <a:r>
              <a:rPr lang="zh-CN" altLang="en-US" dirty="0">
                <a:solidFill>
                  <a:srgbClr val="8F8F8F"/>
                </a:solidFill>
                <a:sym typeface="Huawei Sans" panose="020C0503030203020204" pitchFamily="34" charset="0"/>
              </a:rPr>
              <a:t>存储</a:t>
            </a:r>
            <a:r>
              <a:rPr lang="zh-CN" altLang="en-US" dirty="0" smtClean="0">
                <a:solidFill>
                  <a:srgbClr val="8F8F8F"/>
                </a:solidFill>
                <a:sym typeface="Huawei Sans" panose="020C0503030203020204" pitchFamily="34" charset="0"/>
              </a:rPr>
              <a:t>引擎</a:t>
            </a:r>
            <a:endParaRPr lang="en-US" altLang="zh-CN" dirty="0">
              <a:solidFill>
                <a:srgbClr val="8F8F8F"/>
              </a:solidFill>
              <a:sym typeface="Huawei Sans" panose="020C0503030203020204" pitchFamily="34" charset="0"/>
            </a:endParaRPr>
          </a:p>
        </p:txBody>
      </p:sp>
    </p:spTree>
    <p:extLst>
      <p:ext uri="{BB962C8B-B14F-4D97-AF65-F5344CB8AC3E}">
        <p14:creationId xmlns:p14="http://schemas.microsoft.com/office/powerpoint/2010/main" val="36146868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err="1" smtClean="0">
                <a:sym typeface="Huawei Sans" panose="020C0503030203020204" pitchFamily="34" charset="0"/>
              </a:rPr>
              <a:t>openGauss</a:t>
            </a:r>
            <a:r>
              <a:rPr lang="zh-CN" altLang="en-US" dirty="0" smtClean="0">
                <a:sym typeface="Huawei Sans" panose="020C0503030203020204" pitchFamily="34" charset="0"/>
              </a:rPr>
              <a:t>主要包括以下哪几种存储引擎（）？</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行存储引擎。</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列存储引擎。</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内存引擎。</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图存储引擎。</a:t>
            </a:r>
            <a:endParaRPr lang="zh-CN" altLang="en-US" dirty="0">
              <a:sym typeface="Huawei Sans" panose="020C0503030203020204" pitchFamily="34" charset="0"/>
            </a:endParaRPr>
          </a:p>
        </p:txBody>
      </p:sp>
    </p:spTree>
    <p:extLst>
      <p:ext uri="{BB962C8B-B14F-4D97-AF65-F5344CB8AC3E}">
        <p14:creationId xmlns:p14="http://schemas.microsoft.com/office/powerpoint/2010/main" val="2028582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sym typeface="Huawei Sans" panose="020C0503030203020204" pitchFamily="34" charset="0"/>
              </a:rPr>
              <a:t>本章内容主要讲解</a:t>
            </a:r>
            <a:r>
              <a:rPr lang="en-US" altLang="zh-CN" dirty="0" err="1" smtClean="0">
                <a:sym typeface="Huawei Sans" panose="020C0503030203020204" pitchFamily="34" charset="0"/>
              </a:rPr>
              <a:t>openGauss</a:t>
            </a:r>
            <a:r>
              <a:rPr lang="zh-CN" altLang="en-US" dirty="0" smtClean="0">
                <a:sym typeface="Huawei Sans" panose="020C0503030203020204" pitchFamily="34" charset="0"/>
              </a:rPr>
              <a:t>三个存储引擎的原理以及实现。</a:t>
            </a:r>
            <a:endParaRPr lang="zh-CN" altLang="en-US" dirty="0">
              <a:sym typeface="Huawei Sans" panose="020C0503030203020204" pitchFamily="34" charset="0"/>
            </a:endParaRPr>
          </a:p>
        </p:txBody>
      </p:sp>
    </p:spTree>
    <p:extLst>
      <p:ext uri="{BB962C8B-B14F-4D97-AF65-F5344CB8AC3E}">
        <p14:creationId xmlns:p14="http://schemas.microsoft.com/office/powerpoint/2010/main" val="24513682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endParaRPr lang="zh-CN" altLang="en-US" dirty="0">
              <a:sym typeface="Huawei Sans" panose="020C0503030203020204" pitchFamily="34" charset="0"/>
            </a:endParaRPr>
          </a:p>
        </p:txBody>
      </p:sp>
      <p:grpSp>
        <p:nvGrpSpPr>
          <p:cNvPr id="6" name="组合 5">
            <a:extLst>
              <a:ext uri="{FF2B5EF4-FFF2-40B4-BE49-F238E27FC236}">
                <a16:creationId xmlns="" xmlns:a16="http://schemas.microsoft.com/office/drawing/2014/main" id="{2C3E1400-CBB3-4C18-9B3A-F07CE69B01B7}"/>
              </a:ext>
            </a:extLst>
          </p:cNvPr>
          <p:cNvGrpSpPr/>
          <p:nvPr/>
        </p:nvGrpSpPr>
        <p:grpSpPr>
          <a:xfrm>
            <a:off x="2288382" y="2456338"/>
            <a:ext cx="7839869" cy="2520000"/>
            <a:chOff x="764381" y="1948181"/>
            <a:chExt cx="7839869" cy="2520000"/>
          </a:xfrm>
        </p:grpSpPr>
        <p:pic>
          <p:nvPicPr>
            <p:cNvPr id="7" name="图片 6">
              <a:extLst>
                <a:ext uri="{FF2B5EF4-FFF2-40B4-BE49-F238E27FC236}">
                  <a16:creationId xmlns="" xmlns:a16="http://schemas.microsoft.com/office/drawing/2014/main" id="{DF4B60EC-ABCD-45B8-AA88-F6672D743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81" y="1948181"/>
              <a:ext cx="2520000" cy="2520000"/>
            </a:xfrm>
            <a:prstGeom prst="rect">
              <a:avLst/>
            </a:prstGeom>
          </p:spPr>
        </p:pic>
        <p:pic>
          <p:nvPicPr>
            <p:cNvPr id="8" name="图片 7">
              <a:extLst>
                <a:ext uri="{FF2B5EF4-FFF2-40B4-BE49-F238E27FC236}">
                  <a16:creationId xmlns="" xmlns:a16="http://schemas.microsoft.com/office/drawing/2014/main" id="{5AA13BF6-30FC-4CE7-92A8-F7EDBB270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015" y="1948181"/>
              <a:ext cx="2520000" cy="2520000"/>
            </a:xfrm>
            <a:prstGeom prst="rect">
              <a:avLst/>
            </a:prstGeom>
          </p:spPr>
        </p:pic>
        <p:pic>
          <p:nvPicPr>
            <p:cNvPr id="9" name="图片 8">
              <a:extLst>
                <a:ext uri="{FF2B5EF4-FFF2-40B4-BE49-F238E27FC236}">
                  <a16:creationId xmlns="" xmlns:a16="http://schemas.microsoft.com/office/drawing/2014/main" id="{E1BB73AF-7917-463E-9DE8-FD69630FB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250" y="1948181"/>
              <a:ext cx="2520000" cy="2520000"/>
            </a:xfrm>
            <a:prstGeom prst="rect">
              <a:avLst/>
            </a:prstGeom>
          </p:spPr>
        </p:pic>
        <p:sp>
          <p:nvSpPr>
            <p:cNvPr id="10" name="矩形 9">
              <a:extLst>
                <a:ext uri="{FF2B5EF4-FFF2-40B4-BE49-F238E27FC236}">
                  <a16:creationId xmlns="" xmlns:a16="http://schemas.microsoft.com/office/drawing/2014/main" id="{9BABD157-ECCC-4194-ADE5-234A95F2A814}"/>
                </a:ext>
              </a:extLst>
            </p:cNvPr>
            <p:cNvSpPr/>
            <p:nvPr/>
          </p:nvSpPr>
          <p:spPr>
            <a:xfrm>
              <a:off x="6631555" y="4149080"/>
              <a:ext cx="1425391" cy="276999"/>
            </a:xfrm>
            <a:prstGeom prst="rect">
              <a:avLst/>
            </a:prstGeom>
            <a:noFill/>
            <a:ln>
              <a:noFill/>
            </a:ln>
          </p:spPr>
          <p:txBody>
            <a:bodyPr wrap="none">
              <a:spAutoFit/>
            </a:bodyPr>
            <a:lstStyle/>
            <a:p>
              <a:pPr algn="ctr"/>
              <a:r>
                <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rPr>
                <a:t>华为企业业务</a:t>
              </a: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APP</a:t>
              </a:r>
            </a:p>
          </p:txBody>
        </p:sp>
        <p:sp>
          <p:nvSpPr>
            <p:cNvPr id="11" name="矩形 10">
              <a:extLst>
                <a:ext uri="{FF2B5EF4-FFF2-40B4-BE49-F238E27FC236}">
                  <a16:creationId xmlns="" xmlns:a16="http://schemas.microsoft.com/office/drawing/2014/main" id="{67A1AE1E-23DA-48D1-87C9-D26402CBE0DC}"/>
                </a:ext>
              </a:extLst>
            </p:cNvPr>
            <p:cNvSpPr/>
            <p:nvPr/>
          </p:nvSpPr>
          <p:spPr>
            <a:xfrm>
              <a:off x="3974320" y="4149080"/>
              <a:ext cx="1425391" cy="276999"/>
            </a:xfrm>
            <a:prstGeom prst="rect">
              <a:avLst/>
            </a:prstGeom>
            <a:noFill/>
            <a:ln>
              <a:noFill/>
            </a:ln>
          </p:spPr>
          <p:txBody>
            <a:bodyPr wrap="none">
              <a:spAutoFit/>
            </a:bodyPr>
            <a:lstStyle/>
            <a:p>
              <a:pPr algn="ctr"/>
              <a:r>
                <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rPr>
                <a:t>企业技术支持</a:t>
              </a: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APP</a:t>
              </a:r>
            </a:p>
          </p:txBody>
        </p:sp>
        <p:sp>
          <p:nvSpPr>
            <p:cNvPr id="12" name="矩形 11">
              <a:extLst>
                <a:ext uri="{FF2B5EF4-FFF2-40B4-BE49-F238E27FC236}">
                  <a16:creationId xmlns="" xmlns:a16="http://schemas.microsoft.com/office/drawing/2014/main" id="{6416203A-5552-47ED-A990-490B340BAC4C}"/>
                </a:ext>
              </a:extLst>
            </p:cNvPr>
            <p:cNvSpPr/>
            <p:nvPr/>
          </p:nvSpPr>
          <p:spPr>
            <a:xfrm>
              <a:off x="1465574" y="4149080"/>
              <a:ext cx="1117614" cy="276999"/>
            </a:xfrm>
            <a:prstGeom prst="rect">
              <a:avLst/>
            </a:prstGeom>
            <a:noFill/>
            <a:ln>
              <a:noFill/>
            </a:ln>
          </p:spPr>
          <p:txBody>
            <a:bodyPr wrap="none">
              <a:spAutoFit/>
            </a:bodyPr>
            <a:lstStyle/>
            <a:p>
              <a:pPr algn="ctr"/>
              <a:r>
                <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rPr>
                <a:t>华为培训</a:t>
              </a: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APP</a:t>
              </a:r>
            </a:p>
          </p:txBody>
        </p:sp>
        <p:pic>
          <p:nvPicPr>
            <p:cNvPr id="13" name="图片 12" descr="屏幕剪辑">
              <a:extLst>
                <a:ext uri="{FF2B5EF4-FFF2-40B4-BE49-F238E27FC236}">
                  <a16:creationId xmlns="" xmlns:a16="http://schemas.microsoft.com/office/drawing/2014/main" id="{99663D9E-8033-4D43-B82B-DEC202A23FBD}"/>
                </a:ext>
              </a:extLst>
            </p:cNvPr>
            <p:cNvPicPr/>
            <p:nvPr/>
          </p:nvPicPr>
          <p:blipFill>
            <a:blip r:embed="rId6">
              <a:extLst>
                <a:ext uri="{28A0092B-C50C-407E-A947-70E740481C1C}">
                  <a14:useLocalDpi xmlns:a14="http://schemas.microsoft.com/office/drawing/2010/main" val="0"/>
                </a:ext>
              </a:extLst>
            </a:blip>
            <a:stretch>
              <a:fillRect/>
            </a:stretch>
          </p:blipFill>
          <p:spPr>
            <a:xfrm>
              <a:off x="1160381" y="2326181"/>
              <a:ext cx="1764000" cy="1764000"/>
            </a:xfrm>
            <a:prstGeom prst="rect">
              <a:avLst/>
            </a:prstGeom>
          </p:spPr>
        </p:pic>
        <p:pic>
          <p:nvPicPr>
            <p:cNvPr id="14" name="图片 13" descr="屏幕剪辑">
              <a:extLst>
                <a:ext uri="{FF2B5EF4-FFF2-40B4-BE49-F238E27FC236}">
                  <a16:creationId xmlns="" xmlns:a16="http://schemas.microsoft.com/office/drawing/2014/main" id="{94EF2E64-506C-4AE2-B3EF-9ED9B3DC0D23}"/>
                </a:ext>
              </a:extLst>
            </p:cNvPr>
            <p:cNvPicPr/>
            <p:nvPr/>
          </p:nvPicPr>
          <p:blipFill>
            <a:blip r:embed="rId7">
              <a:extLst>
                <a:ext uri="{28A0092B-C50C-407E-A947-70E740481C1C}">
                  <a14:useLocalDpi xmlns:a14="http://schemas.microsoft.com/office/drawing/2010/main" val="0"/>
                </a:ext>
              </a:extLst>
            </a:blip>
            <a:stretch>
              <a:fillRect/>
            </a:stretch>
          </p:blipFill>
          <p:spPr>
            <a:xfrm>
              <a:off x="6480333" y="2326181"/>
              <a:ext cx="1764000" cy="1764000"/>
            </a:xfrm>
            <a:prstGeom prst="rect">
              <a:avLst/>
            </a:prstGeom>
          </p:spPr>
        </p:pic>
        <p:pic>
          <p:nvPicPr>
            <p:cNvPr id="15" name="图片 14" descr="屏幕剪辑">
              <a:extLst>
                <a:ext uri="{FF2B5EF4-FFF2-40B4-BE49-F238E27FC236}">
                  <a16:creationId xmlns="" xmlns:a16="http://schemas.microsoft.com/office/drawing/2014/main" id="{A89346DD-A6D1-4AE8-8F9F-E314DE086161}"/>
                </a:ext>
              </a:extLst>
            </p:cNvPr>
            <p:cNvPicPr/>
            <p:nvPr/>
          </p:nvPicPr>
          <p:blipFill>
            <a:blip r:embed="rId8">
              <a:extLst>
                <a:ext uri="{28A0092B-C50C-407E-A947-70E740481C1C}">
                  <a14:useLocalDpi xmlns:a14="http://schemas.microsoft.com/office/drawing/2010/main" val="0"/>
                </a:ext>
              </a:extLst>
            </a:blip>
            <a:stretch>
              <a:fillRect/>
            </a:stretch>
          </p:blipFill>
          <p:spPr>
            <a:xfrm>
              <a:off x="3805015" y="2326181"/>
              <a:ext cx="1764000" cy="1764000"/>
            </a:xfrm>
            <a:prstGeom prst="rect">
              <a:avLst/>
            </a:prstGeom>
          </p:spPr>
        </p:pic>
      </p:grpSp>
    </p:spTree>
    <p:extLst>
      <p:ext uri="{BB962C8B-B14F-4D97-AF65-F5344CB8AC3E}">
        <p14:creationId xmlns:p14="http://schemas.microsoft.com/office/powerpoint/2010/main" val="20000681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1019175" y="1844675"/>
            <a:ext cx="10153650" cy="4356100"/>
          </a:xfrm>
        </p:spPr>
        <p:txBody>
          <a:bodyPr/>
          <a:lstStyle/>
          <a:p>
            <a:r>
              <a:rPr lang="zh-CN" altLang="en-US" sz="2000" dirty="0">
                <a:sym typeface="Huawei Sans" panose="020C0503030203020204" pitchFamily="34" charset="0"/>
              </a:rPr>
              <a:t>华为官方网站</a:t>
            </a:r>
            <a:endParaRPr lang="en-US" altLang="zh-CN" sz="2000" dirty="0">
              <a:sym typeface="Huawei Sans" panose="020C0503030203020204" pitchFamily="34" charset="0"/>
            </a:endParaRPr>
          </a:p>
          <a:p>
            <a:pPr lvl="1"/>
            <a:r>
              <a:rPr lang="en-US" altLang="zh-CN" sz="1800" dirty="0" err="1" smtClean="0">
                <a:sym typeface="Huawei Sans" panose="020C0503030203020204" pitchFamily="34" charset="0"/>
              </a:rPr>
              <a:t>openGauss</a:t>
            </a:r>
            <a:r>
              <a:rPr lang="zh-CN" altLang="en-US" sz="1800" dirty="0" smtClean="0">
                <a:sym typeface="Huawei Sans" panose="020C0503030203020204" pitchFamily="34" charset="0"/>
              </a:rPr>
              <a:t>官</a:t>
            </a:r>
            <a:r>
              <a:rPr lang="zh-CN" altLang="en-US" sz="1800" dirty="0">
                <a:sym typeface="Huawei Sans" panose="020C0503030203020204" pitchFamily="34" charset="0"/>
              </a:rPr>
              <a:t>网</a:t>
            </a:r>
            <a:r>
              <a:rPr lang="zh-CN" altLang="en-US" sz="1800" dirty="0" smtClean="0">
                <a:sym typeface="Huawei Sans" panose="020C0503030203020204" pitchFamily="34" charset="0"/>
              </a:rPr>
              <a:t>：</a:t>
            </a:r>
            <a:r>
              <a:rPr lang="en-US" altLang="zh-CN" sz="1800" dirty="0">
                <a:sym typeface="Huawei Sans" panose="020C0503030203020204" pitchFamily="34" charset="0"/>
                <a:hlinkClick r:id="rId3"/>
              </a:rPr>
              <a:t>https://opengauss.org/zh</a:t>
            </a:r>
            <a:r>
              <a:rPr lang="en-US" altLang="zh-CN" sz="1800" dirty="0" smtClean="0">
                <a:sym typeface="Huawei Sans" panose="020C0503030203020204" pitchFamily="34" charset="0"/>
                <a:hlinkClick r:id="rId3"/>
              </a:rPr>
              <a:t>/</a:t>
            </a:r>
            <a:endParaRPr lang="en-US" altLang="zh-CN" sz="1800" dirty="0">
              <a:sym typeface="Huawei Sans" panose="020C0503030203020204" pitchFamily="34" charset="0"/>
            </a:endParaRPr>
          </a:p>
          <a:p>
            <a:pPr lvl="1"/>
            <a:r>
              <a:rPr lang="zh-CN" altLang="en-US" sz="1800" dirty="0" smtClean="0">
                <a:sym typeface="Huawei Sans" panose="020C0503030203020204" pitchFamily="34" charset="0"/>
              </a:rPr>
              <a:t>技术</a:t>
            </a:r>
            <a:r>
              <a:rPr lang="zh-CN" altLang="en-US" sz="1800" dirty="0">
                <a:sym typeface="Huawei Sans" panose="020C0503030203020204" pitchFamily="34" charset="0"/>
              </a:rPr>
              <a:t>支持</a:t>
            </a:r>
            <a:r>
              <a:rPr lang="zh-CN" altLang="en-US" sz="1800" dirty="0" smtClean="0">
                <a:sym typeface="Huawei Sans" panose="020C0503030203020204" pitchFamily="34" charset="0"/>
              </a:rPr>
              <a:t>：</a:t>
            </a:r>
            <a:r>
              <a:rPr lang="en-US" altLang="zh-CN" sz="1800" dirty="0" smtClean="0">
                <a:sym typeface="Huawei Sans" panose="020C0503030203020204" pitchFamily="34" charset="0"/>
                <a:hlinkClick r:id="rId4"/>
              </a:rPr>
              <a:t>http://support.huawei.com/enterprise/</a:t>
            </a:r>
            <a:endParaRPr lang="en-US" altLang="zh-CN" sz="1800" dirty="0" smtClean="0">
              <a:sym typeface="Huawei Sans" panose="020C0503030203020204" pitchFamily="34" charset="0"/>
            </a:endParaRPr>
          </a:p>
          <a:p>
            <a:pPr lvl="1"/>
            <a:r>
              <a:rPr lang="zh-CN" altLang="en-US" sz="1800" dirty="0" smtClean="0">
                <a:sym typeface="Huawei Sans" panose="020C0503030203020204" pitchFamily="34" charset="0"/>
              </a:rPr>
              <a:t>在线</a:t>
            </a:r>
            <a:r>
              <a:rPr lang="zh-CN" altLang="en-US" sz="1800" dirty="0">
                <a:sym typeface="Huawei Sans" panose="020C0503030203020204" pitchFamily="34" charset="0"/>
              </a:rPr>
              <a:t>学习：</a:t>
            </a:r>
            <a:r>
              <a:rPr lang="en-US" altLang="zh-CN" sz="1800" dirty="0">
                <a:sym typeface="Huawei Sans" panose="020C0503030203020204" pitchFamily="34" charset="0"/>
                <a:hlinkClick r:id="rId5"/>
              </a:rPr>
              <a:t>http://learning.huawei.com/cn</a:t>
            </a:r>
            <a:r>
              <a:rPr lang="en-US" altLang="zh-CN" sz="1800" dirty="0" smtClean="0">
                <a:sym typeface="Huawei Sans" panose="020C0503030203020204" pitchFamily="34" charset="0"/>
                <a:hlinkClick r:id="rId5"/>
              </a:rPr>
              <a:t>/</a:t>
            </a:r>
            <a:endParaRPr lang="en-US" altLang="zh-CN" sz="1800" dirty="0" smtClean="0">
              <a:sym typeface="Huawei Sans" panose="020C0503030203020204" pitchFamily="34" charset="0"/>
            </a:endParaRPr>
          </a:p>
          <a:p>
            <a:r>
              <a:rPr lang="zh-CN" altLang="en-US" sz="2000" dirty="0" smtClean="0">
                <a:sym typeface="Huawei Sans" panose="020C0503030203020204" pitchFamily="34" charset="0"/>
              </a:rPr>
              <a:t>热门</a:t>
            </a:r>
            <a:r>
              <a:rPr lang="zh-CN" altLang="en-US" sz="2000" dirty="0">
                <a:sym typeface="Huawei Sans" panose="020C0503030203020204" pitchFamily="34" charset="0"/>
              </a:rPr>
              <a:t>工具</a:t>
            </a:r>
            <a:endParaRPr lang="en-US" altLang="zh-CN" sz="2000" dirty="0">
              <a:sym typeface="Huawei Sans" panose="020C0503030203020204" pitchFamily="34" charset="0"/>
            </a:endParaRPr>
          </a:p>
          <a:p>
            <a:pPr lvl="1"/>
            <a:r>
              <a:rPr lang="en-US" altLang="zh-CN" sz="1800" dirty="0" err="1">
                <a:sym typeface="Huawei Sans" panose="020C0503030203020204" pitchFamily="34" charset="0"/>
              </a:rPr>
              <a:t>HedEx</a:t>
            </a:r>
            <a:r>
              <a:rPr lang="en-US" altLang="zh-CN" sz="1800" dirty="0">
                <a:sym typeface="Huawei Sans" panose="020C0503030203020204" pitchFamily="34" charset="0"/>
              </a:rPr>
              <a:t> Lite</a:t>
            </a:r>
            <a:endParaRPr lang="zh-CN" altLang="en-US" sz="1800" dirty="0">
              <a:sym typeface="Huawei Sans" panose="020C0503030203020204" pitchFamily="34" charset="0"/>
            </a:endParaRPr>
          </a:p>
          <a:p>
            <a:pPr lvl="1"/>
            <a:r>
              <a:rPr lang="en-US" altLang="zh-CN" sz="1800" dirty="0" err="1">
                <a:sym typeface="Huawei Sans" panose="020C0503030203020204" pitchFamily="34" charset="0"/>
              </a:rPr>
              <a:t>eNSP</a:t>
            </a:r>
            <a:endParaRPr lang="zh-CN" altLang="en-US" sz="1800" dirty="0">
              <a:sym typeface="Huawei Sans" panose="020C0503030203020204" pitchFamily="34" charset="0"/>
            </a:endParaRPr>
          </a:p>
          <a:p>
            <a:pPr lvl="1"/>
            <a:r>
              <a:rPr lang="zh-CN" altLang="en-US" sz="1800" dirty="0">
                <a:sym typeface="Huawei Sans" panose="020C0503030203020204" pitchFamily="34" charset="0"/>
              </a:rPr>
              <a:t>网络资料工具中心</a:t>
            </a:r>
            <a:endParaRPr lang="en-US" altLang="zh-CN" sz="1800" dirty="0">
              <a:sym typeface="Huawei Sans" panose="020C0503030203020204" pitchFamily="34" charset="0"/>
            </a:endParaRPr>
          </a:p>
          <a:p>
            <a:pPr lvl="1"/>
            <a:r>
              <a:rPr lang="zh-CN" altLang="en-US" sz="1800" dirty="0">
                <a:sym typeface="Huawei Sans" panose="020C0503030203020204" pitchFamily="34" charset="0"/>
              </a:rPr>
              <a:t>信息查询助手</a:t>
            </a:r>
            <a:endParaRPr lang="en-US" altLang="zh-CN" sz="1800" dirty="0">
              <a:sym typeface="Huawei Sans" panose="020C0503030203020204" pitchFamily="34" charset="0"/>
            </a:endParaRPr>
          </a:p>
          <a:p>
            <a:endParaRPr lang="zh-CN" altLang="en-US" sz="2000" dirty="0">
              <a:sym typeface="Huawei Sans" panose="020C0503030203020204" pitchFamily="34" charset="0"/>
            </a:endParaRPr>
          </a:p>
        </p:txBody>
      </p:sp>
      <p:grpSp>
        <p:nvGrpSpPr>
          <p:cNvPr id="5" name="组合 4">
            <a:extLst>
              <a:ext uri="{FF2B5EF4-FFF2-40B4-BE49-F238E27FC236}">
                <a16:creationId xmlns="" xmlns:a16="http://schemas.microsoft.com/office/drawing/2014/main" id="{83F91931-180B-4236-AD33-35A849652E5B}"/>
              </a:ext>
            </a:extLst>
          </p:cNvPr>
          <p:cNvGrpSpPr/>
          <p:nvPr/>
        </p:nvGrpSpPr>
        <p:grpSpPr>
          <a:xfrm>
            <a:off x="6646651" y="4157392"/>
            <a:ext cx="3932189" cy="1951766"/>
            <a:chOff x="4716250" y="3981255"/>
            <a:chExt cx="3932189" cy="1951766"/>
          </a:xfrm>
        </p:grpSpPr>
        <p:pic>
          <p:nvPicPr>
            <p:cNvPr id="6" name="图片 5">
              <a:extLst>
                <a:ext uri="{FF2B5EF4-FFF2-40B4-BE49-F238E27FC236}">
                  <a16:creationId xmlns="" xmlns:a16="http://schemas.microsoft.com/office/drawing/2014/main" id="{C31C79E5-356B-486A-A06C-79CBC65DB1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250" y="3981255"/>
              <a:ext cx="1944000" cy="1944000"/>
            </a:xfrm>
            <a:prstGeom prst="rect">
              <a:avLst/>
            </a:prstGeom>
          </p:spPr>
        </p:pic>
        <p:pic>
          <p:nvPicPr>
            <p:cNvPr id="7" name="图片 6">
              <a:extLst>
                <a:ext uri="{FF2B5EF4-FFF2-40B4-BE49-F238E27FC236}">
                  <a16:creationId xmlns="" xmlns:a16="http://schemas.microsoft.com/office/drawing/2014/main" id="{D6EE5A41-3B9D-4CD4-97FB-9B05DF878C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4439" y="3981255"/>
              <a:ext cx="1944000" cy="1944000"/>
            </a:xfrm>
            <a:prstGeom prst="rect">
              <a:avLst/>
            </a:prstGeom>
          </p:spPr>
        </p:pic>
        <p:sp>
          <p:nvSpPr>
            <p:cNvPr id="8" name="矩形 7">
              <a:extLst>
                <a:ext uri="{FF2B5EF4-FFF2-40B4-BE49-F238E27FC236}">
                  <a16:creationId xmlns="" xmlns:a16="http://schemas.microsoft.com/office/drawing/2014/main" id="{D4014635-1BE6-47BD-9315-EB3D51863A68}"/>
                </a:ext>
              </a:extLst>
            </p:cNvPr>
            <p:cNvSpPr/>
            <p:nvPr/>
          </p:nvSpPr>
          <p:spPr>
            <a:xfrm>
              <a:off x="7225034" y="5625244"/>
              <a:ext cx="902811" cy="307777"/>
            </a:xfrm>
            <a:prstGeom prst="rect">
              <a:avLst/>
            </a:prstGeom>
            <a:noFill/>
          </p:spPr>
          <p:txBody>
            <a:bodyPr wrap="none">
              <a:spAutoFit/>
            </a:bodyPr>
            <a:lstStyle/>
            <a:p>
              <a:pPr algn="ct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热门工具</a:t>
              </a:r>
              <a:endPar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a:extLst>
                <a:ext uri="{FF2B5EF4-FFF2-40B4-BE49-F238E27FC236}">
                  <a16:creationId xmlns="" xmlns:a16="http://schemas.microsoft.com/office/drawing/2014/main" id="{F0C0DE57-B92C-4D21-8E4E-12F0C1781314}"/>
                </a:ext>
              </a:extLst>
            </p:cNvPr>
            <p:cNvSpPr/>
            <p:nvPr/>
          </p:nvSpPr>
          <p:spPr>
            <a:xfrm>
              <a:off x="5236845" y="5625244"/>
              <a:ext cx="902811" cy="307777"/>
            </a:xfrm>
            <a:prstGeom prst="rect">
              <a:avLst/>
            </a:prstGeom>
            <a:noFill/>
          </p:spPr>
          <p:txBody>
            <a:bodyPr wrap="none">
              <a:spAutoFit/>
            </a:bodyPr>
            <a:lstStyle/>
            <a:p>
              <a:pPr algn="ct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技术支持</a:t>
              </a:r>
              <a:endPar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 name="图片 9" descr="屏幕剪辑">
              <a:extLst>
                <a:ext uri="{FF2B5EF4-FFF2-40B4-BE49-F238E27FC236}">
                  <a16:creationId xmlns="" xmlns:a16="http://schemas.microsoft.com/office/drawing/2014/main" id="{8ADE64A2-3505-4D98-A267-C2BC72C0782D}"/>
                </a:ext>
              </a:extLst>
            </p:cNvPr>
            <p:cNvPicPr/>
            <p:nvPr/>
          </p:nvPicPr>
          <p:blipFill>
            <a:blip r:embed="rId8">
              <a:extLst>
                <a:ext uri="{28A0092B-C50C-407E-A947-70E740481C1C}">
                  <a14:useLocalDpi xmlns:a14="http://schemas.microsoft.com/office/drawing/2010/main" val="0"/>
                </a:ext>
              </a:extLst>
            </a:blip>
            <a:stretch>
              <a:fillRect/>
            </a:stretch>
          </p:blipFill>
          <p:spPr>
            <a:xfrm>
              <a:off x="5004250" y="4269255"/>
              <a:ext cx="1368000" cy="1368000"/>
            </a:xfrm>
            <a:prstGeom prst="rect">
              <a:avLst/>
            </a:prstGeom>
          </p:spPr>
        </p:pic>
        <p:pic>
          <p:nvPicPr>
            <p:cNvPr id="11" name="图片 10" descr="屏幕剪辑">
              <a:extLst>
                <a:ext uri="{FF2B5EF4-FFF2-40B4-BE49-F238E27FC236}">
                  <a16:creationId xmlns="" xmlns:a16="http://schemas.microsoft.com/office/drawing/2014/main" id="{0748FCF0-A092-4999-A891-A8FB6592BDB5}"/>
                </a:ext>
              </a:extLst>
            </p:cNvPr>
            <p:cNvPicPr/>
            <p:nvPr/>
          </p:nvPicPr>
          <p:blipFill>
            <a:blip r:embed="rId9">
              <a:extLst>
                <a:ext uri="{28A0092B-C50C-407E-A947-70E740481C1C}">
                  <a14:useLocalDpi xmlns:a14="http://schemas.microsoft.com/office/drawing/2010/main" val="0"/>
                </a:ext>
              </a:extLst>
            </a:blip>
            <a:stretch>
              <a:fillRect/>
            </a:stretch>
          </p:blipFill>
          <p:spPr>
            <a:xfrm>
              <a:off x="6992439" y="4269255"/>
              <a:ext cx="1368000" cy="1368000"/>
            </a:xfrm>
            <a:prstGeom prst="rect">
              <a:avLst/>
            </a:prstGeom>
          </p:spPr>
        </p:pic>
        <p:pic>
          <p:nvPicPr>
            <p:cNvPr id="12" name="图片 11">
              <a:extLst>
                <a:ext uri="{FF2B5EF4-FFF2-40B4-BE49-F238E27FC236}">
                  <a16:creationId xmlns="" xmlns:a16="http://schemas.microsoft.com/office/drawing/2014/main" id="{AFCA7D09-9808-4602-A580-616FAED56F1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0746" t="40987" r="40734" b="40492"/>
            <a:stretch/>
          </p:blipFill>
          <p:spPr>
            <a:xfrm>
              <a:off x="5508230" y="4773235"/>
              <a:ext cx="360040" cy="360040"/>
            </a:xfrm>
            <a:prstGeom prst="rect">
              <a:avLst/>
            </a:prstGeom>
          </p:spPr>
        </p:pic>
        <p:pic>
          <p:nvPicPr>
            <p:cNvPr id="13" name="图片 12">
              <a:extLst>
                <a:ext uri="{FF2B5EF4-FFF2-40B4-BE49-F238E27FC236}">
                  <a16:creationId xmlns="" xmlns:a16="http://schemas.microsoft.com/office/drawing/2014/main" id="{464A7EA6-CF2D-42AD-98D5-1A176F468D6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0746" t="40987" r="40734" b="40492"/>
            <a:stretch/>
          </p:blipFill>
          <p:spPr>
            <a:xfrm>
              <a:off x="7496419" y="4773235"/>
              <a:ext cx="360040" cy="360040"/>
            </a:xfrm>
            <a:prstGeom prst="rect">
              <a:avLst/>
            </a:prstGeom>
          </p:spPr>
        </p:pic>
      </p:grpSp>
    </p:spTree>
    <p:extLst>
      <p:ext uri="{BB962C8B-B14F-4D97-AF65-F5344CB8AC3E}">
        <p14:creationId xmlns:p14="http://schemas.microsoft.com/office/powerpoint/2010/main" val="30539447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2">
            <a:extLst>
              <a:ext uri="{FF2B5EF4-FFF2-40B4-BE49-F238E27FC236}">
                <a16:creationId xmlns="" xmlns:a16="http://schemas.microsoft.com/office/drawing/2014/main" id="{2B0C7CE3-5F6A-4413-9CBE-902FDABB8283}"/>
              </a:ext>
            </a:extLst>
          </p:cNvPr>
          <p:cNvSpPr txBox="1">
            <a:spLocks/>
          </p:cNvSpPr>
          <p:nvPr/>
        </p:nvSpPr>
        <p:spPr>
          <a:xfrm>
            <a:off x="2587625" y="2515961"/>
            <a:ext cx="6251575" cy="998538"/>
          </a:xfrm>
          <a:prstGeom prst="rect">
            <a:avLst/>
          </a:prstGeom>
        </p:spPr>
        <p:txBody>
          <a:bodyPr anchor="ctr"/>
          <a:lstStyle>
            <a:lvl1pPr algn="ctr" defTabSz="914400" rtl="0" eaLnBrk="1" latinLnBrk="0" hangingPunct="1">
              <a:lnSpc>
                <a:spcPct val="90000"/>
              </a:lnSpc>
              <a:spcBef>
                <a:spcPct val="0"/>
              </a:spcBef>
              <a:buNone/>
              <a:defRPr sz="3200" b="1" kern="1200">
                <a:solidFill>
                  <a:srgbClr val="185DAA"/>
                </a:solidFill>
                <a:latin typeface="微软雅黑" panose="020B0503020204020204" pitchFamily="34" charset="-122"/>
                <a:ea typeface="微软雅黑" panose="020B0503020204020204" pitchFamily="34" charset="-122"/>
                <a:cs typeface="+mj-cs"/>
              </a:defRPr>
            </a:lvl1pPr>
          </a:lstStyle>
          <a:p>
            <a:r>
              <a:rPr lang="en-US" altLang="zh-CN" sz="5000">
                <a:solidFill>
                  <a:prstClr val="white">
                    <a:lumMod val="95000"/>
                  </a:prstClr>
                </a:solidFill>
                <a:latin typeface="Huawei Sans" panose="020C0503030203020204" pitchFamily="34" charset="0"/>
                <a:ea typeface="方正兰亭黑简体" panose="02000000000000000000" pitchFamily="2" charset="-122"/>
                <a:sym typeface="Huawei Sans" panose="020C0503030203020204" pitchFamily="34" charset="0"/>
              </a:rPr>
              <a:t>THANK YOU</a:t>
            </a:r>
            <a:endParaRPr lang="zh-CN" altLang="en-US" sz="5000">
              <a:solidFill>
                <a:prstClr val="white">
                  <a:lumMod val="95000"/>
                </a:prst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 name="tmpD6A3">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685524" end="17.3786"/>
                </p14:media>
              </p:ext>
            </p:extLst>
          </p:nvPr>
        </p:nvPicPr>
        <p:blipFill>
          <a:blip r:embed="rId9"/>
          <a:stretch>
            <a:fillRect/>
          </a:stretch>
        </p:blipFill>
        <p:spPr>
          <a:xfrm>
            <a:off x="11861800" y="101600"/>
            <a:ext cx="228600" cy="228600"/>
          </a:xfrm>
          <a:prstGeom prst="rect">
            <a:avLst/>
          </a:prstGeom>
        </p:spPr>
      </p:pic>
    </p:spTree>
    <p:custDataLst>
      <p:custData r:id="rId1"/>
      <p:tags r:id="rId2"/>
    </p:custDataLst>
    <p:extLst>
      <p:ext uri="{BB962C8B-B14F-4D97-AF65-F5344CB8AC3E}">
        <p14:creationId xmlns:p14="http://schemas.microsoft.com/office/powerpoint/2010/main" val="224497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5911995" y="5008846"/>
            <a:ext cx="5134917" cy="11589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标题 3"/>
          <p:cNvSpPr>
            <a:spLocks noGrp="1"/>
          </p:cNvSpPr>
          <p:nvPr>
            <p:ph type="title"/>
          </p:nvPr>
        </p:nvSpPr>
        <p:spPr/>
        <p:txBody>
          <a:bodyPr>
            <a:normAutofit fontScale="90000"/>
          </a:bodyPr>
          <a:lstStyle/>
          <a:p>
            <a:r>
              <a:rPr lang="zh-CN" altLang="en-US" sz="3600" dirty="0" smtClean="0">
                <a:sym typeface="Huawei Sans" panose="020C0503030203020204" pitchFamily="34" charset="0"/>
              </a:rPr>
              <a:t>什么是数据库存储引擎？</a:t>
            </a:r>
            <a:r>
              <a:rPr lang="en-US" altLang="zh-CN" dirty="0" smtClean="0">
                <a:sym typeface="Huawei Sans" panose="020C0503030203020204" pitchFamily="34" charset="0"/>
              </a:rPr>
              <a:t/>
            </a:r>
            <a:br>
              <a:rPr lang="en-US" altLang="zh-CN" dirty="0" smtClean="0">
                <a:sym typeface="Huawei Sans" panose="020C0503030203020204" pitchFamily="34" charset="0"/>
              </a:rPr>
            </a:br>
            <a:endParaRPr lang="zh-CN" altLang="en-US" dirty="0">
              <a:sym typeface="Huawei Sans" panose="020C0503030203020204" pitchFamily="34" charset="0"/>
            </a:endParaRPr>
          </a:p>
        </p:txBody>
      </p:sp>
      <p:sp>
        <p:nvSpPr>
          <p:cNvPr id="5" name="内容占位符 4"/>
          <p:cNvSpPr>
            <a:spLocks noGrp="1"/>
          </p:cNvSpPr>
          <p:nvPr>
            <p:ph type="body" sz="quarter" idx="10"/>
          </p:nvPr>
        </p:nvSpPr>
        <p:spPr>
          <a:xfrm>
            <a:off x="731838" y="1047750"/>
            <a:ext cx="5151794" cy="5120040"/>
          </a:xfrm>
        </p:spPr>
        <p:txBody>
          <a:bodyPr/>
          <a:lstStyle/>
          <a:p>
            <a:r>
              <a:rPr lang="zh-CN" altLang="en-US" sz="1800" dirty="0" smtClean="0">
                <a:sym typeface="Huawei Sans" panose="020C0503030203020204" pitchFamily="34" charset="0"/>
              </a:rPr>
              <a:t>存储引擎解决什么问题 </a:t>
            </a:r>
            <a:r>
              <a:rPr lang="en-US" altLang="zh-CN" sz="1800" dirty="0" smtClean="0">
                <a:sym typeface="Huawei Sans" panose="020C0503030203020204" pitchFamily="34" charset="0"/>
              </a:rPr>
              <a:t>?</a:t>
            </a:r>
          </a:p>
          <a:p>
            <a:pPr lvl="1"/>
            <a:r>
              <a:rPr lang="zh-CN" altLang="en-US" sz="1600" dirty="0" smtClean="0">
                <a:sym typeface="Huawei Sans" panose="020C0503030203020204" pitchFamily="34" charset="0"/>
              </a:rPr>
              <a:t>高效存储数据，保证</a:t>
            </a:r>
            <a:r>
              <a:rPr lang="en-US" altLang="zh-CN" sz="1600" dirty="0" smtClean="0">
                <a:sym typeface="Huawei Sans" panose="020C0503030203020204" pitchFamily="34" charset="0"/>
              </a:rPr>
              <a:t>ACID (</a:t>
            </a:r>
            <a:r>
              <a:rPr lang="zh-CN" altLang="en-US" sz="1600" dirty="0" smtClean="0">
                <a:sym typeface="Huawei Sans" panose="020C0503030203020204" pitchFamily="34" charset="0"/>
              </a:rPr>
              <a:t>原子性，一致性，隔离性，持久性</a:t>
            </a:r>
            <a:r>
              <a:rPr lang="en-US" altLang="zh-CN" sz="1600" dirty="0" smtClean="0">
                <a:sym typeface="Huawei Sans" panose="020C0503030203020204" pitchFamily="34" charset="0"/>
              </a:rPr>
              <a:t>)</a:t>
            </a:r>
            <a:r>
              <a:rPr lang="zh-CN" altLang="en-US" sz="1600" dirty="0" smtClean="0">
                <a:sym typeface="Huawei Sans" panose="020C0503030203020204" pitchFamily="34" charset="0"/>
              </a:rPr>
              <a:t>。</a:t>
            </a:r>
            <a:endParaRPr lang="en-US" altLang="zh-CN" sz="1600" dirty="0" smtClean="0">
              <a:sym typeface="Huawei Sans" panose="020C0503030203020204" pitchFamily="34" charset="0"/>
            </a:endParaRPr>
          </a:p>
          <a:p>
            <a:pPr lvl="1"/>
            <a:r>
              <a:rPr lang="zh-CN" altLang="en-US" sz="1600" dirty="0" smtClean="0">
                <a:sym typeface="Huawei Sans" panose="020C0503030203020204" pitchFamily="34" charset="0"/>
              </a:rPr>
              <a:t>并发正确读写。</a:t>
            </a:r>
            <a:endParaRPr lang="en-US" altLang="zh-CN" sz="1600" dirty="0" smtClean="0">
              <a:sym typeface="Huawei Sans" panose="020C0503030203020204" pitchFamily="34" charset="0"/>
            </a:endParaRPr>
          </a:p>
          <a:p>
            <a:pPr lvl="1"/>
            <a:r>
              <a:rPr lang="zh-CN" altLang="en-US" sz="1600" dirty="0" smtClean="0">
                <a:sym typeface="Huawei Sans" panose="020C0503030203020204" pitchFamily="34" charset="0"/>
              </a:rPr>
              <a:t>高性能读写。</a:t>
            </a:r>
            <a:endParaRPr lang="en-US" altLang="zh-CN" sz="1600" dirty="0" smtClean="0">
              <a:sym typeface="Huawei Sans" panose="020C0503030203020204" pitchFamily="34" charset="0"/>
            </a:endParaRPr>
          </a:p>
          <a:p>
            <a:endParaRPr lang="en-US" altLang="zh-CN" dirty="0" smtClean="0">
              <a:sym typeface="Huawei Sans" panose="020C0503030203020204" pitchFamily="34" charset="0"/>
            </a:endParaRPr>
          </a:p>
          <a:p>
            <a:endParaRPr lang="en-US" altLang="zh-CN" dirty="0" smtClean="0">
              <a:sym typeface="Huawei Sans" panose="020C0503030203020204" pitchFamily="34" charset="0"/>
            </a:endParaRPr>
          </a:p>
        </p:txBody>
      </p:sp>
      <p:grpSp>
        <p:nvGrpSpPr>
          <p:cNvPr id="45" name="组合 44"/>
          <p:cNvGrpSpPr/>
          <p:nvPr/>
        </p:nvGrpSpPr>
        <p:grpSpPr>
          <a:xfrm>
            <a:off x="6286419" y="1100754"/>
            <a:ext cx="4690155" cy="5041406"/>
            <a:chOff x="181575" y="1372802"/>
            <a:chExt cx="4690155" cy="5041406"/>
          </a:xfrm>
        </p:grpSpPr>
        <p:sp>
          <p:nvSpPr>
            <p:cNvPr id="3" name="圆角矩形 2"/>
            <p:cNvSpPr/>
            <p:nvPr/>
          </p:nvSpPr>
          <p:spPr>
            <a:xfrm>
              <a:off x="1146483" y="1876694"/>
              <a:ext cx="1170432" cy="352702"/>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查询解析</a:t>
              </a: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a:xfrm>
              <a:off x="1146483" y="2599505"/>
              <a:ext cx="1170432" cy="352702"/>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查询重写</a:t>
              </a: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495962" y="3476885"/>
              <a:ext cx="1170432" cy="352702"/>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代价估算</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7"/>
            <p:cNvSpPr/>
            <p:nvPr/>
          </p:nvSpPr>
          <p:spPr>
            <a:xfrm>
              <a:off x="1752174" y="3476885"/>
              <a:ext cx="1170432" cy="352702"/>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路径生成</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圆角矩形 8"/>
            <p:cNvSpPr/>
            <p:nvPr/>
          </p:nvSpPr>
          <p:spPr>
            <a:xfrm>
              <a:off x="1147360" y="4524094"/>
              <a:ext cx="1170432" cy="352702"/>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查询执行</a:t>
              </a:r>
            </a:p>
          </p:txBody>
        </p:sp>
        <p:sp>
          <p:nvSpPr>
            <p:cNvPr id="10" name="圆角矩形 9"/>
            <p:cNvSpPr/>
            <p:nvPr/>
          </p:nvSpPr>
          <p:spPr>
            <a:xfrm>
              <a:off x="1146483" y="5345813"/>
              <a:ext cx="1170432" cy="352702"/>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数据读取</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365772" y="3254817"/>
              <a:ext cx="2694001" cy="79466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下箭头 23"/>
            <p:cNvSpPr/>
            <p:nvPr/>
          </p:nvSpPr>
          <p:spPr>
            <a:xfrm>
              <a:off x="1639395" y="2276198"/>
              <a:ext cx="182875" cy="27650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下箭头 24"/>
            <p:cNvSpPr/>
            <p:nvPr/>
          </p:nvSpPr>
          <p:spPr>
            <a:xfrm>
              <a:off x="1639395" y="2969596"/>
              <a:ext cx="182875" cy="27650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下箭头 25"/>
            <p:cNvSpPr/>
            <p:nvPr/>
          </p:nvSpPr>
          <p:spPr>
            <a:xfrm>
              <a:off x="1639394" y="4090848"/>
              <a:ext cx="182875" cy="35052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下箭头 26"/>
            <p:cNvSpPr/>
            <p:nvPr/>
          </p:nvSpPr>
          <p:spPr>
            <a:xfrm>
              <a:off x="1639393" y="4913577"/>
              <a:ext cx="182875" cy="43783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文本框 27"/>
            <p:cNvSpPr txBox="1"/>
            <p:nvPr/>
          </p:nvSpPr>
          <p:spPr>
            <a:xfrm>
              <a:off x="813818" y="1372802"/>
              <a:ext cx="2016899" cy="369332"/>
            </a:xfrm>
            <a:prstGeom prst="rect">
              <a:avLst/>
            </a:prstGeom>
            <a:noFill/>
          </p:spPr>
          <p:txBody>
            <a:bodyPr wrap="none" rtlCol="0">
              <a:spAutoFit/>
            </a:bodyPr>
            <a:lstStyle/>
            <a:p>
              <a:r>
                <a:rPr lang="zh-CN" altLang="en-US" b="1" dirty="0" smtClean="0">
                  <a:latin typeface="Huawei Sans" panose="020C0503030203020204" pitchFamily="34" charset="0"/>
                  <a:ea typeface="方正兰亭黑简体" panose="02000000000000000000" pitchFamily="2" charset="-122"/>
                  <a:sym typeface="Huawei Sans" panose="020C0503030203020204" pitchFamily="34" charset="0"/>
                </a:rPr>
                <a:t>传统</a:t>
              </a:r>
              <a:r>
                <a:rPr lang="en-US" altLang="zh-CN" b="1" dirty="0" smtClean="0">
                  <a:latin typeface="Huawei Sans" panose="020C0503030203020204" pitchFamily="34" charset="0"/>
                  <a:ea typeface="方正兰亭黑简体" panose="02000000000000000000" pitchFamily="2" charset="-122"/>
                  <a:sym typeface="Huawei Sans" panose="020C0503030203020204" pitchFamily="34" charset="0"/>
                </a:rPr>
                <a:t>SQL</a:t>
              </a:r>
              <a:r>
                <a:rPr lang="zh-CN" altLang="en-US" b="1" dirty="0" smtClean="0">
                  <a:latin typeface="Huawei Sans" panose="020C0503030203020204" pitchFamily="34" charset="0"/>
                  <a:ea typeface="方正兰亭黑简体" panose="02000000000000000000" pitchFamily="2" charset="-122"/>
                  <a:sym typeface="Huawei Sans" panose="020C0503030203020204" pitchFamily="34" charset="0"/>
                </a:rPr>
                <a:t>处理流程</a:t>
              </a:r>
              <a:endParaRPr lang="zh-CN" altLang="en-US"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文本框 28"/>
            <p:cNvSpPr txBox="1"/>
            <p:nvPr/>
          </p:nvSpPr>
          <p:spPr>
            <a:xfrm>
              <a:off x="3389274" y="4520729"/>
              <a:ext cx="1261884" cy="276999"/>
            </a:xfrm>
            <a:prstGeom prst="rect">
              <a:avLst/>
            </a:prstGeom>
            <a:noFill/>
          </p:spPr>
          <p:txBody>
            <a:bodyPr wrap="none" rtlCol="0">
              <a:spAutoFit/>
            </a:bodyPr>
            <a:lstStyle/>
            <a:p>
              <a:r>
                <a:rPr lang="zh-CN" altLang="en-US" sz="1200" smtClean="0">
                  <a:latin typeface="Huawei Sans" panose="020C0503030203020204" pitchFamily="34" charset="0"/>
                  <a:ea typeface="方正兰亭黑简体" panose="02000000000000000000" pitchFamily="2" charset="-122"/>
                  <a:sym typeface="Huawei Sans" panose="020C0503030203020204" pitchFamily="34" charset="0"/>
                </a:rPr>
                <a:t>数据库执行引擎</a:t>
              </a:r>
              <a:endParaRPr lang="en-US" altLang="zh-CN" sz="120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文本框 29"/>
            <p:cNvSpPr txBox="1"/>
            <p:nvPr/>
          </p:nvSpPr>
          <p:spPr>
            <a:xfrm>
              <a:off x="3430310" y="5610486"/>
              <a:ext cx="1441420" cy="307777"/>
            </a:xfrm>
            <a:prstGeom prst="rect">
              <a:avLst/>
            </a:prstGeom>
            <a:noFill/>
          </p:spPr>
          <p:txBody>
            <a:bodyPr wrap="none" rtlCol="0">
              <a:spAutoFit/>
            </a:bodyPr>
            <a:lstStyle/>
            <a:p>
              <a:r>
                <a:rPr lang="zh-CN" altLang="en-US" sz="1400" dirty="0" smtClean="0">
                  <a:latin typeface="Huawei Sans" panose="020C0503030203020204" pitchFamily="34" charset="0"/>
                  <a:ea typeface="方正兰亭黑简体" panose="02000000000000000000" pitchFamily="2" charset="-122"/>
                  <a:sym typeface="Huawei Sans" panose="020C0503030203020204" pitchFamily="34" charset="0"/>
                </a:rPr>
                <a:t>数据库存储引擎</a:t>
              </a:r>
              <a:endParaRPr lang="en-US" altLang="zh-CN" sz="140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文本框 30"/>
            <p:cNvSpPr txBox="1"/>
            <p:nvPr/>
          </p:nvSpPr>
          <p:spPr>
            <a:xfrm>
              <a:off x="3451123" y="3107848"/>
              <a:ext cx="1261884" cy="276999"/>
            </a:xfrm>
            <a:prstGeom prst="rect">
              <a:avLst/>
            </a:prstGeom>
            <a:noFill/>
          </p:spPr>
          <p:txBody>
            <a:bodyPr wrap="non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数据库优化引擎</a:t>
              </a:r>
              <a:endPar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文本框 31"/>
            <p:cNvSpPr txBox="1"/>
            <p:nvPr/>
          </p:nvSpPr>
          <p:spPr>
            <a:xfrm>
              <a:off x="3430310" y="1876694"/>
              <a:ext cx="1239442" cy="461665"/>
            </a:xfrm>
            <a:prstGeom prst="rect">
              <a:avLst/>
            </a:prstGeom>
            <a:noFill/>
          </p:spPr>
          <p:txBody>
            <a:bodyPr wrap="none" rtlCol="0">
              <a:spAutoFit/>
            </a:bodyPr>
            <a:lstStyle/>
            <a:p>
              <a:r>
                <a:rPr lang="en-US" altLang="zh-CN" sz="1200" smtClean="0">
                  <a:latin typeface="Huawei Sans" panose="020C0503030203020204" pitchFamily="34" charset="0"/>
                  <a:ea typeface="方正兰亭黑简体" panose="02000000000000000000" pitchFamily="2" charset="-122"/>
                  <a:sym typeface="Huawei Sans" panose="020C0503030203020204" pitchFamily="34" charset="0"/>
                </a:rPr>
                <a:t>Parser</a:t>
              </a:r>
              <a:r>
                <a:rPr lang="zh-CN" altLang="en-US" sz="1200" smtClean="0">
                  <a:latin typeface="Huawei Sans" panose="020C0503030203020204" pitchFamily="34" charset="0"/>
                  <a:ea typeface="方正兰亭黑简体" panose="02000000000000000000" pitchFamily="2" charset="-122"/>
                  <a:sym typeface="Huawei Sans" panose="020C0503030203020204" pitchFamily="34" charset="0"/>
                </a:rPr>
                <a:t>解析器</a:t>
              </a:r>
              <a:endParaRPr lang="en-US" altLang="zh-CN" sz="1200" smtClean="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200" smtClean="0">
                  <a:latin typeface="Huawei Sans" panose="020C0503030203020204" pitchFamily="34" charset="0"/>
                  <a:ea typeface="方正兰亭黑简体" panose="02000000000000000000" pitchFamily="2" charset="-122"/>
                  <a:sym typeface="Huawei Sans" panose="020C0503030203020204" pitchFamily="34" charset="0"/>
                </a:rPr>
                <a:t>词法</a:t>
              </a:r>
              <a:r>
                <a:rPr lang="en-US" altLang="zh-CN" sz="1200" smtClean="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smtClean="0">
                  <a:latin typeface="Huawei Sans" panose="020C0503030203020204" pitchFamily="34" charset="0"/>
                  <a:ea typeface="方正兰亭黑简体" panose="02000000000000000000" pitchFamily="2" charset="-122"/>
                  <a:sym typeface="Huawei Sans" panose="020C0503030203020204" pitchFamily="34" charset="0"/>
                </a:rPr>
                <a:t>语法</a:t>
              </a:r>
              <a:r>
                <a:rPr lang="en-US" altLang="zh-CN" sz="1200" smtClean="0">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smtClean="0">
                  <a:latin typeface="Huawei Sans" panose="020C0503030203020204" pitchFamily="34" charset="0"/>
                  <a:ea typeface="方正兰亭黑简体" panose="02000000000000000000" pitchFamily="2" charset="-122"/>
                  <a:sym typeface="Huawei Sans" panose="020C0503030203020204" pitchFamily="34" charset="0"/>
                </a:rPr>
                <a:t>语义</a:t>
              </a: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4" name="直接连接符 33"/>
            <p:cNvCxnSpPr/>
            <p:nvPr/>
          </p:nvCxnSpPr>
          <p:spPr>
            <a:xfrm>
              <a:off x="3189963" y="1518523"/>
              <a:ext cx="0" cy="48956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181575" y="5806187"/>
              <a:ext cx="917655" cy="348235"/>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并发控制</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圆角矩形 35"/>
            <p:cNvSpPr/>
            <p:nvPr/>
          </p:nvSpPr>
          <p:spPr>
            <a:xfrm>
              <a:off x="1162568" y="5806536"/>
              <a:ext cx="1078659" cy="352702"/>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持久</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化存储</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圆角矩形 36"/>
            <p:cNvSpPr/>
            <p:nvPr/>
          </p:nvSpPr>
          <p:spPr>
            <a:xfrm>
              <a:off x="2292292" y="5806536"/>
              <a:ext cx="857591" cy="352702"/>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事务管理</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右大括号 37"/>
            <p:cNvSpPr/>
            <p:nvPr/>
          </p:nvSpPr>
          <p:spPr>
            <a:xfrm>
              <a:off x="3227186" y="1770380"/>
              <a:ext cx="138721" cy="60378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右大括号 38"/>
            <p:cNvSpPr/>
            <p:nvPr/>
          </p:nvSpPr>
          <p:spPr>
            <a:xfrm>
              <a:off x="3226622" y="2542705"/>
              <a:ext cx="139285" cy="150677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右大括号 39"/>
            <p:cNvSpPr/>
            <p:nvPr/>
          </p:nvSpPr>
          <p:spPr>
            <a:xfrm>
              <a:off x="3230043" y="4172795"/>
              <a:ext cx="139285" cy="98050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右大括号 40"/>
            <p:cNvSpPr/>
            <p:nvPr/>
          </p:nvSpPr>
          <p:spPr>
            <a:xfrm>
              <a:off x="3239960" y="5290057"/>
              <a:ext cx="139285" cy="98050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文本框 41"/>
            <p:cNvSpPr txBox="1"/>
            <p:nvPr/>
          </p:nvSpPr>
          <p:spPr>
            <a:xfrm>
              <a:off x="2001484" y="2305593"/>
              <a:ext cx="748923" cy="261610"/>
            </a:xfrm>
            <a:prstGeom prst="rect">
              <a:avLst/>
            </a:prstGeom>
            <a:noFill/>
          </p:spPr>
          <p:txBody>
            <a:bodyPr wrap="none" rtlCol="0">
              <a:spAutoFit/>
            </a:bodyPr>
            <a:lstStyle/>
            <a:p>
              <a:r>
                <a:rPr lang="zh-CN" altLang="en-US" sz="1050" dirty="0" smtClean="0">
                  <a:latin typeface="Huawei Sans" panose="020C0503030203020204" pitchFamily="34" charset="0"/>
                  <a:ea typeface="方正兰亭黑简体" panose="02000000000000000000" pitchFamily="2" charset="-122"/>
                  <a:sym typeface="Huawei Sans" panose="020C0503030203020204" pitchFamily="34" charset="0"/>
                </a:rPr>
                <a:t>逻辑优化</a:t>
              </a:r>
              <a:endParaRPr lang="zh-CN" altLang="en-US"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文本框 42"/>
            <p:cNvSpPr txBox="1"/>
            <p:nvPr/>
          </p:nvSpPr>
          <p:spPr>
            <a:xfrm>
              <a:off x="1984706" y="3000126"/>
              <a:ext cx="723275" cy="253916"/>
            </a:xfrm>
            <a:prstGeom prst="rect">
              <a:avLst/>
            </a:prstGeom>
            <a:noFill/>
          </p:spPr>
          <p:txBody>
            <a:bodyPr wrap="none" rtlCol="0">
              <a:spAutoFit/>
            </a:bodyPr>
            <a:lstStyle/>
            <a:p>
              <a:r>
                <a:rPr lang="zh-CN" altLang="en-US" sz="1050" smtClean="0">
                  <a:latin typeface="Huawei Sans" panose="020C0503030203020204" pitchFamily="34" charset="0"/>
                  <a:ea typeface="方正兰亭黑简体" panose="02000000000000000000" pitchFamily="2" charset="-122"/>
                  <a:sym typeface="Huawei Sans" panose="020C0503030203020204" pitchFamily="34" charset="0"/>
                </a:rPr>
                <a:t>物理优化</a:t>
              </a:r>
              <a:endParaRPr lang="zh-CN" altLang="en-US" sz="105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32"/>
            <p:cNvSpPr/>
            <p:nvPr/>
          </p:nvSpPr>
          <p:spPr>
            <a:xfrm>
              <a:off x="385584" y="4277004"/>
              <a:ext cx="2694001" cy="79466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 name="文本框 1"/>
          <p:cNvSpPr txBox="1"/>
          <p:nvPr/>
        </p:nvSpPr>
        <p:spPr>
          <a:xfrm>
            <a:off x="896722" y="3603213"/>
            <a:ext cx="3165790" cy="1051378"/>
          </a:xfrm>
          <a:prstGeom prst="rect">
            <a:avLst/>
          </a:prstGeom>
          <a:noFill/>
          <a:ln>
            <a:solidFill>
              <a:schemeClr val="bg1"/>
            </a:solidFill>
          </a:ln>
        </p:spPr>
        <p:txBody>
          <a:bodyPr wrap="square" rtlCol="0">
            <a:spAutoFit/>
          </a:bodyPr>
          <a:lstStyle/>
          <a:p>
            <a:pPr>
              <a:lnSpc>
                <a:spcPct val="150000"/>
              </a:lnSpc>
              <a:spcBef>
                <a:spcPts val="1000"/>
              </a:spcBef>
            </a:pPr>
            <a:r>
              <a:rPr lang="zh-CN" altLang="en-US" sz="20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请思考如何</a:t>
            </a:r>
            <a:r>
              <a:rPr lang="zh-CN" altLang="en-US" sz="20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设计存储引擎解决这些</a:t>
            </a:r>
            <a:r>
              <a:rPr lang="zh-CN" altLang="en-US" sz="20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难题</a:t>
            </a:r>
            <a:r>
              <a:rPr lang="zh-CN" altLang="en-US" sz="24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ustDataLst>
      <p:custData r:id="rId1"/>
      <p:tags r:id="rId2"/>
    </p:custDataLst>
    <p:extLst>
      <p:ext uri="{BB962C8B-B14F-4D97-AF65-F5344CB8AC3E}">
        <p14:creationId xmlns:p14="http://schemas.microsoft.com/office/powerpoint/2010/main" val="395557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3600" dirty="0" smtClean="0">
                <a:sym typeface="Huawei Sans" panose="020C0503030203020204" pitchFamily="34" charset="0"/>
              </a:rPr>
              <a:t>数据库存储引擎分类</a:t>
            </a:r>
            <a:r>
              <a:rPr lang="en-US" altLang="zh-CN" dirty="0" smtClean="0">
                <a:sym typeface="Huawei Sans" panose="020C0503030203020204" pitchFamily="34" charset="0"/>
              </a:rPr>
              <a:t/>
            </a:r>
            <a:br>
              <a:rPr lang="en-US" altLang="zh-CN" dirty="0" smtClean="0">
                <a:sym typeface="Huawei Sans" panose="020C0503030203020204" pitchFamily="34" charset="0"/>
              </a:rPr>
            </a:br>
            <a:endParaRPr lang="zh-CN" altLang="en-US" dirty="0">
              <a:sym typeface="Huawei Sans" panose="020C0503030203020204" pitchFamily="34" charset="0"/>
            </a:endParaRPr>
          </a:p>
        </p:txBody>
      </p:sp>
      <p:sp>
        <p:nvSpPr>
          <p:cNvPr id="5" name="内容占位符 4"/>
          <p:cNvSpPr>
            <a:spLocks noGrp="1"/>
          </p:cNvSpPr>
          <p:nvPr>
            <p:ph type="body" sz="quarter" idx="10"/>
          </p:nvPr>
        </p:nvSpPr>
        <p:spPr/>
        <p:txBody>
          <a:bodyPr/>
          <a:lstStyle/>
          <a:p>
            <a:r>
              <a:rPr lang="zh-CN" altLang="en-US" dirty="0" smtClean="0">
                <a:sym typeface="Huawei Sans" panose="020C0503030203020204" pitchFamily="34" charset="0"/>
              </a:rPr>
              <a:t>按照存储格式划分：</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行存储格式， 主要适合在线交易类型业务（</a:t>
            </a:r>
            <a:r>
              <a:rPr lang="en-US" altLang="zh-CN" dirty="0" smtClean="0">
                <a:sym typeface="Huawei Sans" panose="020C0503030203020204" pitchFamily="34" charset="0"/>
              </a:rPr>
              <a:t>OLTP</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列存储格式，主要适合数据分析类型业务 </a:t>
            </a:r>
            <a:r>
              <a:rPr lang="zh-CN" altLang="en-US" dirty="0">
                <a:sym typeface="Huawei Sans" panose="020C0503030203020204" pitchFamily="34" charset="0"/>
              </a:rPr>
              <a:t>（</a:t>
            </a:r>
            <a:r>
              <a:rPr lang="en-US" altLang="zh-CN" dirty="0" smtClean="0">
                <a:sym typeface="Huawei Sans" panose="020C0503030203020204" pitchFamily="34" charset="0"/>
              </a:rPr>
              <a:t>OLAP</a:t>
            </a:r>
            <a:r>
              <a:rPr lang="zh-CN" altLang="en-US" dirty="0">
                <a:sym typeface="Huawei Sans" panose="020C0503030203020204" pitchFamily="34" charset="0"/>
              </a:rPr>
              <a:t>）</a:t>
            </a:r>
            <a:r>
              <a:rPr lang="zh-CN" altLang="en-US" dirty="0" smtClean="0">
                <a:sym typeface="Huawei Sans" panose="020C0503030203020204" pitchFamily="34" charset="0"/>
              </a:rPr>
              <a:t>。</a:t>
            </a:r>
            <a:endParaRPr lang="en-US" altLang="zh-CN" dirty="0" smtClean="0">
              <a:sym typeface="Huawei Sans" panose="020C0503030203020204" pitchFamily="34" charset="0"/>
            </a:endParaRPr>
          </a:p>
          <a:p>
            <a:pPr lvl="1"/>
            <a:r>
              <a:rPr lang="en-US" altLang="zh-CN" dirty="0" smtClean="0">
                <a:sym typeface="Huawei Sans" panose="020C0503030203020204" pitchFamily="34" charset="0"/>
              </a:rPr>
              <a:t>PAX</a:t>
            </a:r>
            <a:r>
              <a:rPr lang="zh-CN" altLang="en-US" dirty="0" smtClean="0">
                <a:sym typeface="Huawei Sans" panose="020C0503030203020204" pitchFamily="34" charset="0"/>
              </a:rPr>
              <a:t>混合存储格式， 目前商用数据库支持的不多，开源的如</a:t>
            </a:r>
            <a:r>
              <a:rPr lang="en-US" altLang="zh-CN" dirty="0" smtClean="0">
                <a:sym typeface="Huawei Sans" panose="020C0503030203020204" pitchFamily="34" charset="0"/>
              </a:rPr>
              <a:t>ORC, Parquet </a:t>
            </a:r>
            <a:r>
              <a:rPr lang="zh-CN" altLang="en-US" dirty="0" smtClean="0">
                <a:sym typeface="Huawei Sans" panose="020C0503030203020204" pitchFamily="34" charset="0"/>
              </a:rPr>
              <a:t>格式，主要也是用于</a:t>
            </a:r>
            <a:r>
              <a:rPr lang="en-US" altLang="zh-CN" dirty="0" smtClean="0">
                <a:sym typeface="Huawei Sans" panose="020C0503030203020204" pitchFamily="34" charset="0"/>
              </a:rPr>
              <a:t>OLAP</a:t>
            </a:r>
            <a:r>
              <a:rPr lang="zh-CN" altLang="en-US" dirty="0" smtClean="0">
                <a:sym typeface="Huawei Sans" panose="020C0503030203020204" pitchFamily="34" charset="0"/>
              </a:rPr>
              <a:t>场景。</a:t>
            </a:r>
            <a:endParaRPr lang="en-US" altLang="zh-CN" dirty="0" smtClean="0">
              <a:sym typeface="Huawei Sans" panose="020C0503030203020204" pitchFamily="34" charset="0"/>
            </a:endParaRPr>
          </a:p>
          <a:p>
            <a:r>
              <a:rPr lang="zh-CN" altLang="en-US" dirty="0" smtClean="0">
                <a:sym typeface="Huawei Sans" panose="020C0503030203020204" pitchFamily="34" charset="0"/>
              </a:rPr>
              <a:t>按照存储介质划分：</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磁盘存储引擎。</a:t>
            </a:r>
            <a:endParaRPr lang="en-US" altLang="zh-CN" dirty="0" smtClean="0">
              <a:sym typeface="Huawei Sans" panose="020C0503030203020204" pitchFamily="34" charset="0"/>
            </a:endParaRPr>
          </a:p>
          <a:p>
            <a:pPr lvl="1"/>
            <a:r>
              <a:rPr lang="zh-CN" altLang="en-US" dirty="0" smtClean="0">
                <a:sym typeface="Huawei Sans" panose="020C0503030203020204" pitchFamily="34" charset="0"/>
              </a:rPr>
              <a:t>内存引擎。</a:t>
            </a:r>
            <a:endParaRPr lang="en-US" altLang="zh-CN" dirty="0" smtClean="0">
              <a:sym typeface="Huawei Sans" panose="020C0503030203020204" pitchFamily="34" charset="0"/>
            </a:endParaRPr>
          </a:p>
          <a:p>
            <a:endParaRPr lang="en-US" altLang="zh-CN" dirty="0" smtClean="0">
              <a:sym typeface="Huawei Sans" panose="020C0503030203020204" pitchFamily="34" charset="0"/>
            </a:endParaRPr>
          </a:p>
        </p:txBody>
      </p:sp>
    </p:spTree>
    <p:custDataLst>
      <p:custData r:id="rId1"/>
      <p:tags r:id="rId2"/>
    </p:custDataLst>
    <p:extLst>
      <p:ext uri="{BB962C8B-B14F-4D97-AF65-F5344CB8AC3E}">
        <p14:creationId xmlns:p14="http://schemas.microsoft.com/office/powerpoint/2010/main" val="3041081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Huawei Sans" panose="020C0503030203020204" pitchFamily="34" charset="0"/>
              </a:rPr>
              <a:t>如何设计存储引擎？</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731838" y="1047750"/>
            <a:ext cx="8117522" cy="5153025"/>
          </a:xfrm>
        </p:spPr>
        <p:txBody>
          <a:bodyPr/>
          <a:lstStyle/>
          <a:p>
            <a:r>
              <a:rPr lang="zh-CN" altLang="en-US" sz="1800" dirty="0" smtClean="0">
                <a:sym typeface="Huawei Sans" panose="020C0503030203020204" pitchFamily="34" charset="0"/>
              </a:rPr>
              <a:t>如何高效读写持久化设备</a:t>
            </a:r>
            <a:endParaRPr lang="en-US" altLang="zh-CN" sz="1800" dirty="0" smtClean="0">
              <a:sym typeface="Huawei Sans" panose="020C0503030203020204" pitchFamily="34" charset="0"/>
            </a:endParaRPr>
          </a:p>
          <a:p>
            <a:pPr lvl="1"/>
            <a:r>
              <a:rPr lang="zh-CN" altLang="en-US" sz="1200" dirty="0" smtClean="0">
                <a:sym typeface="Huawei Sans" panose="020C0503030203020204" pitchFamily="34" charset="0"/>
              </a:rPr>
              <a:t>机械硬盘由于寻道时间和旋转延时，导致随机读写和顺序读写性能差别有几十倍到百倍的性能差异，</a:t>
            </a:r>
            <a:r>
              <a:rPr lang="en-US" altLang="zh-CN" sz="1200" dirty="0" smtClean="0">
                <a:sym typeface="Huawei Sans" panose="020C0503030203020204" pitchFamily="34" charset="0"/>
              </a:rPr>
              <a:t>IO</a:t>
            </a:r>
            <a:r>
              <a:rPr lang="zh-CN" altLang="en-US" sz="1200" dirty="0" smtClean="0">
                <a:sym typeface="Huawei Sans" panose="020C0503030203020204" pitchFamily="34" charset="0"/>
              </a:rPr>
              <a:t>时延大。内存和磁盘设备时延差别巨大，因此需要设计上需要考虑如何尽量减少</a:t>
            </a:r>
            <a:r>
              <a:rPr lang="en-US" altLang="zh-CN" sz="1200" dirty="0" smtClean="0">
                <a:sym typeface="Huawei Sans" panose="020C0503030203020204" pitchFamily="34" charset="0"/>
              </a:rPr>
              <a:t>IO</a:t>
            </a:r>
            <a:r>
              <a:rPr lang="zh-CN" altLang="en-US" sz="1200" dirty="0" smtClean="0">
                <a:sym typeface="Huawei Sans" panose="020C0503030203020204" pitchFamily="34" charset="0"/>
              </a:rPr>
              <a:t>读写，尽量顺序读写，减少写放大。传统存储引擎设计数据页面缓存池和</a:t>
            </a:r>
            <a:r>
              <a:rPr lang="en-US" altLang="zh-CN" sz="1200" dirty="0" smtClean="0">
                <a:sym typeface="Huawei Sans" panose="020C0503030203020204" pitchFamily="34" charset="0"/>
              </a:rPr>
              <a:t>WAL</a:t>
            </a:r>
            <a:r>
              <a:rPr lang="zh-CN" altLang="en-US" sz="1200" dirty="0" smtClean="0">
                <a:sym typeface="Huawei Sans" panose="020C0503030203020204" pitchFamily="34" charset="0"/>
              </a:rPr>
              <a:t>日志机制来解决这个问题， 针对不同的业务场景，设计不同的存储格式来优化</a:t>
            </a:r>
            <a:r>
              <a:rPr lang="en-US" altLang="zh-CN" sz="1200" dirty="0" smtClean="0">
                <a:sym typeface="Huawei Sans" panose="020C0503030203020204" pitchFamily="34" charset="0"/>
              </a:rPr>
              <a:t>IO</a:t>
            </a:r>
            <a:r>
              <a:rPr lang="zh-CN" altLang="en-US" sz="1200" dirty="0" smtClean="0">
                <a:sym typeface="Huawei Sans" panose="020C0503030203020204" pitchFamily="34" charset="0"/>
              </a:rPr>
              <a:t>读写，例如联机交易场景采用行存储格式，数据分析场景，采用列存储格式。后面会详细介绍。</a:t>
            </a:r>
            <a:endParaRPr lang="en-US" altLang="zh-CN" dirty="0" smtClean="0">
              <a:sym typeface="Huawei Sans" panose="020C0503030203020204" pitchFamily="34" charset="0"/>
            </a:endParaRPr>
          </a:p>
          <a:p>
            <a:r>
              <a:rPr lang="zh-CN" altLang="en-US" sz="1800" dirty="0" smtClean="0">
                <a:sym typeface="Huawei Sans" panose="020C0503030203020204" pitchFamily="34" charset="0"/>
              </a:rPr>
              <a:t>如何高效</a:t>
            </a:r>
            <a:r>
              <a:rPr lang="en-US" altLang="zh-CN" sz="1800" dirty="0" smtClean="0">
                <a:sym typeface="Huawei Sans" panose="020C0503030203020204" pitchFamily="34" charset="0"/>
              </a:rPr>
              <a:t>, </a:t>
            </a:r>
            <a:r>
              <a:rPr lang="zh-CN" altLang="en-US" sz="1800" dirty="0" smtClean="0">
                <a:sym typeface="Huawei Sans" panose="020C0503030203020204" pitchFamily="34" charset="0"/>
              </a:rPr>
              <a:t>正确的增删改查数据</a:t>
            </a:r>
            <a:endParaRPr lang="en-US" altLang="zh-CN" sz="1800" dirty="0" smtClean="0">
              <a:sym typeface="Huawei Sans" panose="020C0503030203020204" pitchFamily="34" charset="0"/>
            </a:endParaRPr>
          </a:p>
          <a:p>
            <a:pPr lvl="1"/>
            <a:r>
              <a:rPr lang="zh-CN" altLang="en-US" sz="1200" dirty="0" smtClean="0">
                <a:sym typeface="Huawei Sans" panose="020C0503030203020204" pitchFamily="34" charset="0"/>
              </a:rPr>
              <a:t>需要设计高效的索引机制，支持高性能的增删改查。传统存储引擎设计大多采用</a:t>
            </a:r>
            <a:r>
              <a:rPr lang="en-US" altLang="zh-CN" sz="1200" dirty="0" err="1" smtClean="0">
                <a:sym typeface="Huawei Sans" panose="020C0503030203020204" pitchFamily="34" charset="0"/>
              </a:rPr>
              <a:t>Btree</a:t>
            </a:r>
            <a:r>
              <a:rPr lang="en-US" altLang="zh-CN" sz="1200" dirty="0" smtClean="0">
                <a:sym typeface="Huawei Sans" panose="020C0503030203020204" pitchFamily="34" charset="0"/>
              </a:rPr>
              <a:t> index</a:t>
            </a:r>
            <a:r>
              <a:rPr lang="zh-CN" altLang="en-US" sz="1200" dirty="0" smtClean="0">
                <a:sym typeface="Huawei Sans" panose="020C0503030203020204" pitchFamily="34" charset="0"/>
              </a:rPr>
              <a:t>来解决这个问题。当然针对不同的检索场景，也设计支持</a:t>
            </a:r>
            <a:r>
              <a:rPr lang="en-US" altLang="zh-CN" sz="1200" dirty="0" smtClean="0">
                <a:sym typeface="Huawei Sans" panose="020C0503030203020204" pitchFamily="34" charset="0"/>
              </a:rPr>
              <a:t>hash index, LSM tree, </a:t>
            </a:r>
            <a:r>
              <a:rPr lang="zh-CN" altLang="en-US" sz="1200" dirty="0" smtClean="0">
                <a:sym typeface="Huawei Sans" panose="020C0503030203020204" pitchFamily="34" charset="0"/>
              </a:rPr>
              <a:t>倒排索引</a:t>
            </a:r>
            <a:r>
              <a:rPr lang="en-US" altLang="zh-CN" sz="1200" dirty="0" smtClean="0">
                <a:sym typeface="Huawei Sans" panose="020C0503030203020204" pitchFamily="34" charset="0"/>
              </a:rPr>
              <a:t>, bitmap index, min/max index</a:t>
            </a:r>
            <a:r>
              <a:rPr lang="zh-CN" altLang="en-US" sz="1200" dirty="0" smtClean="0">
                <a:sym typeface="Huawei Sans" panose="020C0503030203020204" pitchFamily="34" charset="0"/>
              </a:rPr>
              <a:t>等。</a:t>
            </a:r>
          </a:p>
          <a:p>
            <a:pPr lvl="1"/>
            <a:r>
              <a:rPr lang="zh-CN" altLang="en-US" sz="1200" dirty="0" smtClean="0">
                <a:sym typeface="Huawei Sans" panose="020C0503030203020204" pitchFamily="34" charset="0"/>
              </a:rPr>
              <a:t>通过</a:t>
            </a:r>
            <a:r>
              <a:rPr lang="en-US" altLang="zh-CN" sz="1200" dirty="0" smtClean="0">
                <a:sym typeface="Huawei Sans" panose="020C0503030203020204" pitchFamily="34" charset="0"/>
              </a:rPr>
              <a:t>SQL</a:t>
            </a:r>
            <a:r>
              <a:rPr lang="zh-CN" altLang="en-US" sz="1200" dirty="0" smtClean="0">
                <a:sym typeface="Huawei Sans" panose="020C0503030203020204" pitchFamily="34" charset="0"/>
              </a:rPr>
              <a:t>语言查询表数据的时候，不能因为正在插入或者修改表中的数据而阻塞查询或者查询阻塞插入和修改。对表插入，删除，修改不同行的数据</a:t>
            </a:r>
            <a:r>
              <a:rPr lang="en-US" altLang="zh-CN" sz="1200" dirty="0" smtClean="0">
                <a:sym typeface="Huawei Sans" panose="020C0503030203020204" pitchFamily="34" charset="0"/>
              </a:rPr>
              <a:t>(</a:t>
            </a:r>
            <a:r>
              <a:rPr lang="zh-CN" altLang="en-US" sz="1200" dirty="0" smtClean="0">
                <a:sym typeface="Huawei Sans" panose="020C0503030203020204" pitchFamily="34" charset="0"/>
              </a:rPr>
              <a:t>不同主键</a:t>
            </a:r>
            <a:r>
              <a:rPr lang="en-US" altLang="zh-CN" sz="1200" dirty="0" smtClean="0">
                <a:sym typeface="Huawei Sans" panose="020C0503030203020204" pitchFamily="34" charset="0"/>
              </a:rPr>
              <a:t>)</a:t>
            </a:r>
            <a:r>
              <a:rPr lang="zh-CN" altLang="en-US" sz="1200" dirty="0" smtClean="0">
                <a:sym typeface="Huawei Sans" panose="020C0503030203020204" pitchFamily="34" charset="0"/>
              </a:rPr>
              <a:t>不能互相阻塞。传统存储引擎设计</a:t>
            </a:r>
            <a:r>
              <a:rPr lang="en-US" altLang="zh-CN" sz="1200" dirty="0" smtClean="0">
                <a:sym typeface="Huawei Sans" panose="020C0503030203020204" pitchFamily="34" charset="0"/>
              </a:rPr>
              <a:t>MVCC</a:t>
            </a:r>
            <a:r>
              <a:rPr lang="zh-CN" altLang="en-US" sz="1200" dirty="0" smtClean="0">
                <a:sym typeface="Huawei Sans" panose="020C0503030203020204" pitchFamily="34" charset="0"/>
              </a:rPr>
              <a:t>，</a:t>
            </a:r>
            <a:r>
              <a:rPr lang="en-US" altLang="zh-CN" sz="1200" dirty="0" smtClean="0">
                <a:sym typeface="Huawei Sans" panose="020C0503030203020204" pitchFamily="34" charset="0"/>
              </a:rPr>
              <a:t>OCC,  </a:t>
            </a:r>
            <a:r>
              <a:rPr lang="zh-CN" altLang="en-US" sz="1200" dirty="0" smtClean="0">
                <a:sym typeface="Huawei Sans" panose="020C0503030203020204" pitchFamily="34" charset="0"/>
              </a:rPr>
              <a:t>行锁机制来解决 这个问题。数据库事务章节会详细介绍。</a:t>
            </a:r>
            <a:endParaRPr lang="en-US" altLang="zh-CN" dirty="0" smtClean="0">
              <a:sym typeface="Huawei Sans" panose="020C0503030203020204" pitchFamily="34" charset="0"/>
            </a:endParaRPr>
          </a:p>
          <a:p>
            <a:r>
              <a:rPr lang="zh-CN" altLang="en-US" sz="1800" dirty="0" smtClean="0">
                <a:sym typeface="Huawei Sans" panose="020C0503030203020204" pitchFamily="34" charset="0"/>
              </a:rPr>
              <a:t>如何有效利用存储空间</a:t>
            </a:r>
            <a:endParaRPr lang="en-US" altLang="zh-CN" sz="1800" dirty="0" smtClean="0">
              <a:sym typeface="Huawei Sans" panose="020C0503030203020204" pitchFamily="34" charset="0"/>
            </a:endParaRPr>
          </a:p>
          <a:p>
            <a:pPr lvl="1"/>
            <a:r>
              <a:rPr lang="zh-CN" altLang="en-US" sz="1200" dirty="0" smtClean="0">
                <a:sym typeface="Huawei Sans" panose="020C0503030203020204" pitchFamily="34" charset="0"/>
              </a:rPr>
              <a:t>表数据频繁被删除，更新，空间如何重用， 同时尽量减少性能影响。</a:t>
            </a:r>
            <a:endParaRPr lang="en-US" altLang="zh-CN" sz="1200" dirty="0" smtClean="0">
              <a:sym typeface="Huawei Sans" panose="020C0503030203020204" pitchFamily="34" charset="0"/>
            </a:endParaRPr>
          </a:p>
          <a:p>
            <a:pPr lvl="1"/>
            <a:r>
              <a:rPr lang="zh-CN" altLang="en-US" sz="1200" dirty="0" smtClean="0">
                <a:sym typeface="Huawei Sans" panose="020C0503030203020204" pitchFamily="34" charset="0"/>
              </a:rPr>
              <a:t>传统存储引擎设计上考虑尽量原地更新和空闲空间管理技术。后面会详细介绍。</a:t>
            </a:r>
            <a:endParaRPr lang="en-US" altLang="zh-CN" sz="1200" dirty="0" smtClean="0">
              <a:sym typeface="Huawei Sans" panose="020C0503030203020204" pitchFamily="34" charset="0"/>
            </a:endParaRPr>
          </a:p>
          <a:p>
            <a:pPr lvl="1"/>
            <a:endParaRPr lang="en-US" altLang="zh-CN" dirty="0" smtClean="0">
              <a:sym typeface="Huawei Sans" panose="020C0503030203020204" pitchFamily="34" charset="0"/>
            </a:endParaRPr>
          </a:p>
          <a:p>
            <a:endParaRPr lang="zh-CN" altLang="en-US" dirty="0">
              <a:sym typeface="Huawei Sans" panose="020C0503030203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208117103"/>
              </p:ext>
            </p:extLst>
          </p:nvPr>
        </p:nvGraphicFramePr>
        <p:xfrm>
          <a:off x="8963343" y="2109426"/>
          <a:ext cx="2425700" cy="3291713"/>
        </p:xfrm>
        <a:graphic>
          <a:graphicData uri="http://schemas.openxmlformats.org/drawingml/2006/table">
            <a:tbl>
              <a:tblPr firstRow="1" bandRow="1">
                <a:tableStyleId>{F5AB1C69-6EDB-4FF4-983F-18BD219EF322}</a:tableStyleId>
              </a:tblPr>
              <a:tblGrid>
                <a:gridCol w="1212850"/>
                <a:gridCol w="1212850"/>
              </a:tblGrid>
              <a:tr h="268182">
                <a:tc>
                  <a:txBody>
                    <a:bodyP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存储设备</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时延</a:t>
                      </a:r>
                      <a:endParaRPr lang="zh-CN" alt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182">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L1 CPU Cache</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1ns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L2 CPU Cache</a:t>
                      </a:r>
                      <a:endPar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3ns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182">
                <a:tc>
                  <a:txBody>
                    <a:bodyPr/>
                    <a:lstStyle/>
                    <a:p>
                      <a:pPr algn="l"/>
                      <a:r>
                        <a:rPr lang="en-US" altLang="zh-CN" sz="1200" smtClean="0">
                          <a:latin typeface="Huawei Sans" panose="020C0503030203020204" pitchFamily="34" charset="0"/>
                          <a:ea typeface="方正兰亭黑简体" panose="02000000000000000000" pitchFamily="2" charset="-122"/>
                          <a:sym typeface="Huawei Sans" panose="020C0503030203020204" pitchFamily="34" charset="0"/>
                        </a:rPr>
                        <a:t>L3 CPU cache</a:t>
                      </a: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10~20ns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182">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DRAM</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70~100ns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182">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Intel </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Optane</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 DC PMM</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&lt;1us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182">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Intel </a:t>
                      </a:r>
                      <a:r>
                        <a:rPr lang="en-US" altLang="zh-CN" sz="1200" dirty="0" err="1" smtClean="0">
                          <a:latin typeface="Huawei Sans" panose="020C0503030203020204" pitchFamily="34" charset="0"/>
                          <a:ea typeface="方正兰亭黑简体" panose="02000000000000000000" pitchFamily="2" charset="-122"/>
                          <a:sym typeface="Huawei Sans" panose="020C0503030203020204" pitchFamily="34" charset="0"/>
                        </a:rPr>
                        <a:t>Optane</a:t>
                      </a:r>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 SSD</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&lt;10us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182">
                <a:tc>
                  <a:txBody>
                    <a:bodyPr/>
                    <a:lstStyle/>
                    <a:p>
                      <a:pPr algn="l"/>
                      <a:r>
                        <a:rPr lang="en-US" altLang="zh-CN" sz="1200" smtClean="0">
                          <a:latin typeface="Huawei Sans" panose="020C0503030203020204" pitchFamily="34" charset="0"/>
                          <a:ea typeface="方正兰亭黑简体" panose="02000000000000000000" pitchFamily="2" charset="-122"/>
                          <a:sym typeface="Huawei Sans" panose="020C0503030203020204" pitchFamily="34" charset="0"/>
                        </a:rPr>
                        <a:t>SSD SLC NAND</a:t>
                      </a: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25us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8182">
                <a:tc>
                  <a:txBody>
                    <a:bodyPr/>
                    <a:lstStyle/>
                    <a:p>
                      <a:pPr algn="l"/>
                      <a:r>
                        <a:rPr lang="en-US" altLang="zh-CN" sz="1200" smtClean="0">
                          <a:latin typeface="Huawei Sans" panose="020C0503030203020204" pitchFamily="34" charset="0"/>
                          <a:ea typeface="方正兰亭黑简体" panose="02000000000000000000" pitchFamily="2" charset="-122"/>
                          <a:sym typeface="Huawei Sans" panose="020C0503030203020204" pitchFamily="34" charset="0"/>
                        </a:rPr>
                        <a:t>7200RPM HDD</a:t>
                      </a: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r>
                        <a:rPr lang="en-US" altLang="zh-CN" sz="1200" dirty="0" smtClean="0">
                          <a:latin typeface="Huawei Sans" panose="020C0503030203020204" pitchFamily="34" charset="0"/>
                          <a:ea typeface="方正兰亭黑简体" panose="02000000000000000000" pitchFamily="2" charset="-122"/>
                          <a:sym typeface="Huawei Sans" panose="020C0503030203020204" pitchFamily="34" charset="0"/>
                        </a:rPr>
                        <a:t>8~10ms</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893482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sym typeface="Huawei Sans" panose="020C0503030203020204" pitchFamily="34" charset="0"/>
              </a:rPr>
              <a:t>openGauss</a:t>
            </a:r>
            <a:r>
              <a:rPr lang="zh-CN" altLang="en-US" dirty="0" smtClean="0">
                <a:sym typeface="Huawei Sans" panose="020C0503030203020204" pitchFamily="34" charset="0"/>
              </a:rPr>
              <a:t>存储引擎（</a:t>
            </a:r>
            <a:r>
              <a:rPr lang="en-US" altLang="zh-CN" dirty="0" smtClean="0">
                <a:sym typeface="Huawei Sans" panose="020C0503030203020204" pitchFamily="34" charset="0"/>
              </a:rPr>
              <a:t>1</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sp>
        <p:nvSpPr>
          <p:cNvPr id="5" name="文本占位符 4"/>
          <p:cNvSpPr>
            <a:spLocks noGrp="1"/>
          </p:cNvSpPr>
          <p:nvPr>
            <p:ph type="body" sz="quarter" idx="10"/>
          </p:nvPr>
        </p:nvSpPr>
        <p:spPr/>
        <p:txBody>
          <a:bodyPr/>
          <a:lstStyle/>
          <a:p>
            <a:r>
              <a:rPr lang="en-US" altLang="zh-CN" dirty="0" err="1" smtClean="0">
                <a:sym typeface="Huawei Sans" panose="020C0503030203020204" pitchFamily="34" charset="0"/>
              </a:rPr>
              <a:t>openGauss</a:t>
            </a:r>
            <a:r>
              <a:rPr lang="zh-CN" altLang="zh-CN" dirty="0" smtClean="0">
                <a:sym typeface="Huawei Sans" panose="020C0503030203020204" pitchFamily="34" charset="0"/>
              </a:rPr>
              <a:t>整个系统设计是可插拔、自组装的，支持多个存储引擎来满足不同场景的业务诉求。</a:t>
            </a:r>
            <a:endParaRPr lang="en-US" altLang="zh-CN" dirty="0" smtClean="0">
              <a:sym typeface="Huawei Sans" panose="020C0503030203020204" pitchFamily="34" charset="0"/>
            </a:endParaRPr>
          </a:p>
          <a:p>
            <a:r>
              <a:rPr lang="zh-CN" altLang="zh-CN" dirty="0" smtClean="0">
                <a:sym typeface="Huawei Sans" panose="020C0503030203020204" pitchFamily="34" charset="0"/>
              </a:rPr>
              <a:t>当前</a:t>
            </a:r>
            <a:r>
              <a:rPr lang="en-US" altLang="zh-CN" dirty="0" err="1" smtClean="0">
                <a:sym typeface="Huawei Sans" panose="020C0503030203020204" pitchFamily="34" charset="0"/>
              </a:rPr>
              <a:t>openGauss</a:t>
            </a:r>
            <a:r>
              <a:rPr lang="zh-CN" altLang="zh-CN" dirty="0" smtClean="0">
                <a:sym typeface="Huawei Sans" panose="020C0503030203020204" pitchFamily="34" charset="0"/>
              </a:rPr>
              <a:t>存储引擎有以下</a:t>
            </a:r>
            <a:r>
              <a:rPr lang="en-US" altLang="zh-CN" dirty="0" smtClean="0">
                <a:sym typeface="Huawei Sans" panose="020C0503030203020204" pitchFamily="34" charset="0"/>
              </a:rPr>
              <a:t>3</a:t>
            </a:r>
            <a:r>
              <a:rPr lang="zh-CN" altLang="zh-CN" dirty="0" smtClean="0">
                <a:sym typeface="Huawei Sans" panose="020C0503030203020204" pitchFamily="34" charset="0"/>
              </a:rPr>
              <a:t>种：</a:t>
            </a:r>
          </a:p>
          <a:p>
            <a:pPr lvl="1"/>
            <a:r>
              <a:rPr lang="zh-CN" altLang="zh-CN" dirty="0" smtClean="0">
                <a:sym typeface="Huawei Sans" panose="020C0503030203020204" pitchFamily="34" charset="0"/>
              </a:rPr>
              <a:t>行存储引擎，主要面向</a:t>
            </a:r>
            <a:r>
              <a:rPr lang="en-US" altLang="zh-CN" dirty="0" smtClean="0">
                <a:sym typeface="Huawei Sans" panose="020C0503030203020204" pitchFamily="34" charset="0"/>
              </a:rPr>
              <a:t>OLTP</a:t>
            </a:r>
            <a:r>
              <a:rPr lang="zh-CN" altLang="zh-CN" dirty="0" smtClean="0">
                <a:sym typeface="Huawei Sans" panose="020C0503030203020204" pitchFamily="34" charset="0"/>
              </a:rPr>
              <a:t>场景设计，例如订货、发货、银行交易系统。</a:t>
            </a:r>
          </a:p>
          <a:p>
            <a:pPr lvl="1"/>
            <a:r>
              <a:rPr lang="zh-CN" altLang="zh-CN" dirty="0" smtClean="0">
                <a:sym typeface="Huawei Sans" panose="020C0503030203020204" pitchFamily="34" charset="0"/>
              </a:rPr>
              <a:t>列存储引擎，主要面向</a:t>
            </a:r>
            <a:r>
              <a:rPr lang="en-US" altLang="zh-CN" dirty="0" smtClean="0">
                <a:sym typeface="Huawei Sans" panose="020C0503030203020204" pitchFamily="34" charset="0"/>
              </a:rPr>
              <a:t>OLAP</a:t>
            </a:r>
            <a:r>
              <a:rPr lang="zh-CN" altLang="zh-CN" dirty="0" smtClean="0">
                <a:sym typeface="Huawei Sans" panose="020C0503030203020204" pitchFamily="34" charset="0"/>
              </a:rPr>
              <a:t>场景设计，例如数据统计报表分析。</a:t>
            </a:r>
          </a:p>
          <a:p>
            <a:pPr lvl="1"/>
            <a:r>
              <a:rPr lang="zh-CN" altLang="zh-CN" dirty="0" smtClean="0">
                <a:sym typeface="Huawei Sans" panose="020C0503030203020204" pitchFamily="34" charset="0"/>
              </a:rPr>
              <a:t>内存引擎，主要面向极致性能场景设计，例如银行风控场景。</a:t>
            </a:r>
          </a:p>
          <a:p>
            <a:pPr lvl="1"/>
            <a:endParaRPr lang="zh-CN" altLang="en-US" dirty="0">
              <a:sym typeface="Huawei Sans" panose="020C0503030203020204" pitchFamily="34" charset="0"/>
            </a:endParaRPr>
          </a:p>
        </p:txBody>
      </p:sp>
    </p:spTree>
    <p:custDataLst>
      <p:custData r:id="rId1"/>
      <p:tags r:id="rId2"/>
    </p:custDataLst>
    <p:extLst>
      <p:ext uri="{BB962C8B-B14F-4D97-AF65-F5344CB8AC3E}">
        <p14:creationId xmlns:p14="http://schemas.microsoft.com/office/powerpoint/2010/main" val="1230112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ym typeface="Huawei Sans" panose="020C0503030203020204" pitchFamily="34" charset="0"/>
              </a:rPr>
              <a:t>openGauss</a:t>
            </a:r>
            <a:r>
              <a:rPr lang="zh-CN" altLang="en-US" dirty="0" smtClean="0">
                <a:sym typeface="Huawei Sans" panose="020C0503030203020204" pitchFamily="34" charset="0"/>
              </a:rPr>
              <a:t>存储引擎（</a:t>
            </a:r>
            <a:r>
              <a:rPr lang="en-US" altLang="zh-CN" dirty="0" smtClean="0">
                <a:sym typeface="Huawei Sans" panose="020C0503030203020204" pitchFamily="34" charset="0"/>
              </a:rPr>
              <a:t>2</a:t>
            </a:r>
            <a:r>
              <a:rPr lang="zh-CN" altLang="en-US" dirty="0" smtClean="0">
                <a:sym typeface="Huawei Sans" panose="020C0503030203020204" pitchFamily="34" charset="0"/>
              </a:rPr>
              <a:t>）</a:t>
            </a:r>
            <a:endParaRPr lang="zh-CN" altLang="en-US" dirty="0">
              <a:sym typeface="Huawei Sans" panose="020C0503030203020204" pitchFamily="34" charset="0"/>
            </a:endParaRPr>
          </a:p>
        </p:txBody>
      </p:sp>
      <p:grpSp>
        <p:nvGrpSpPr>
          <p:cNvPr id="4" name="组合 3"/>
          <p:cNvGrpSpPr/>
          <p:nvPr/>
        </p:nvGrpSpPr>
        <p:grpSpPr>
          <a:xfrm>
            <a:off x="2311871" y="1279382"/>
            <a:ext cx="7568258" cy="4521343"/>
            <a:chOff x="5360704" y="1421935"/>
            <a:chExt cx="6571543" cy="4344029"/>
          </a:xfrm>
        </p:grpSpPr>
        <p:grpSp>
          <p:nvGrpSpPr>
            <p:cNvPr id="5" name="组合 4"/>
            <p:cNvGrpSpPr/>
            <p:nvPr/>
          </p:nvGrpSpPr>
          <p:grpSpPr>
            <a:xfrm>
              <a:off x="5360704" y="1421935"/>
              <a:ext cx="6558116" cy="4344029"/>
              <a:chOff x="5360704" y="1421935"/>
              <a:chExt cx="6558116" cy="4344029"/>
            </a:xfrm>
          </p:grpSpPr>
          <p:sp>
            <p:nvSpPr>
              <p:cNvPr id="8" name="矩形 7"/>
              <p:cNvSpPr/>
              <p:nvPr/>
            </p:nvSpPr>
            <p:spPr>
              <a:xfrm>
                <a:off x="9288710" y="1867308"/>
                <a:ext cx="1087058" cy="1535883"/>
              </a:xfrm>
              <a:prstGeom prst="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7138110" y="1860011"/>
                <a:ext cx="1843965" cy="1054204"/>
              </a:xfrm>
              <a:prstGeom prst="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5648486" y="1428396"/>
                <a:ext cx="1035175" cy="267353"/>
              </a:xfrm>
              <a:prstGeom prst="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堆表</a:t>
                </a:r>
              </a:p>
            </p:txBody>
          </p:sp>
          <p:sp>
            <p:nvSpPr>
              <p:cNvPr id="11" name="矩形 10"/>
              <p:cNvSpPr/>
              <p:nvPr/>
            </p:nvSpPr>
            <p:spPr>
              <a:xfrm>
                <a:off x="7279244" y="1980434"/>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9387777" y="2340935"/>
                <a:ext cx="918340" cy="2726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WAL record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9396048" y="2545062"/>
                <a:ext cx="901799" cy="2637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WAL </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record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9396048" y="2754568"/>
                <a:ext cx="888966" cy="203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WAL </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record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9408525" y="2961267"/>
                <a:ext cx="904388" cy="1690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WAL </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record</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圆角矩形 15"/>
              <p:cNvSpPr/>
              <p:nvPr/>
            </p:nvSpPr>
            <p:spPr>
              <a:xfrm>
                <a:off x="9192404" y="3767238"/>
                <a:ext cx="1263500" cy="33701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刷</a:t>
                </a:r>
                <a:r>
                  <a:rPr lang="en-US" altLang="zh-CN" sz="12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WAL</a:t>
                </a:r>
                <a:r>
                  <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日志线程</a:t>
                </a:r>
              </a:p>
            </p:txBody>
          </p:sp>
          <p:cxnSp>
            <p:nvCxnSpPr>
              <p:cNvPr id="17" name="直接箭头连接符 16"/>
              <p:cNvCxnSpPr>
                <a:stCxn id="8" idx="2"/>
                <a:endCxn id="16" idx="0"/>
              </p:cNvCxnSpPr>
              <p:nvPr/>
            </p:nvCxnSpPr>
            <p:spPr>
              <a:xfrm flipH="1">
                <a:off x="9824154" y="3403191"/>
                <a:ext cx="8085" cy="364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424731" y="3784020"/>
                <a:ext cx="1345289" cy="33701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刷脏页线程</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流程图: 多文档 18"/>
              <p:cNvSpPr/>
              <p:nvPr/>
            </p:nvSpPr>
            <p:spPr>
              <a:xfrm>
                <a:off x="5371512" y="4512406"/>
                <a:ext cx="1451728" cy="552090"/>
              </a:xfrm>
              <a:prstGeom prst="flowChartMultidocumen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alpha val="28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直接箭头连接符 19"/>
              <p:cNvCxnSpPr/>
              <p:nvPr/>
            </p:nvCxnSpPr>
            <p:spPr>
              <a:xfrm flipH="1">
                <a:off x="6058541" y="4121033"/>
                <a:ext cx="8627" cy="390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流程图: 资料带 20"/>
              <p:cNvSpPr/>
              <p:nvPr/>
            </p:nvSpPr>
            <p:spPr>
              <a:xfrm>
                <a:off x="9093614" y="4625447"/>
                <a:ext cx="1202911" cy="345057"/>
              </a:xfrm>
              <a:prstGeom prst="flowChartPunchedTap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Wal</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日志文件</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流程图: 资料带 21"/>
              <p:cNvSpPr/>
              <p:nvPr/>
            </p:nvSpPr>
            <p:spPr>
              <a:xfrm>
                <a:off x="7362558" y="4600306"/>
                <a:ext cx="1191738" cy="345057"/>
              </a:xfrm>
              <a:prstGeom prst="flowChartPunchedTap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控制文件</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流程图: 文档 22"/>
              <p:cNvSpPr/>
              <p:nvPr/>
            </p:nvSpPr>
            <p:spPr>
              <a:xfrm>
                <a:off x="5648486" y="1857783"/>
                <a:ext cx="1035175" cy="1070061"/>
              </a:xfrm>
              <a:prstGeom prst="flowChartDocument">
                <a:avLst/>
              </a:prstGeom>
              <a:solidFill>
                <a:srgbClr val="FDAFA9"/>
              </a:solidFill>
              <a:ln>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脏页队列</a:t>
                </a:r>
                <a:endParaRPr lang="zh-CN" altLang="en-US" sz="12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4" name="直接箭头连接符 23"/>
              <p:cNvCxnSpPr/>
              <p:nvPr/>
            </p:nvCxnSpPr>
            <p:spPr>
              <a:xfrm flipH="1">
                <a:off x="6087014" y="2974456"/>
                <a:ext cx="3720" cy="780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7341133" y="3287036"/>
                <a:ext cx="1345289" cy="33701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Checkpoint</a:t>
                </a:r>
                <a:r>
                  <a:rPr lang="zh-CN" altLang="en-US" sz="12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线程</a:t>
                </a: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6" name="直接箭头连接符 25"/>
              <p:cNvCxnSpPr/>
              <p:nvPr/>
            </p:nvCxnSpPr>
            <p:spPr>
              <a:xfrm flipV="1">
                <a:off x="6788355" y="3976358"/>
                <a:ext cx="236158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8686422" y="3137594"/>
                <a:ext cx="598025" cy="289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5" idx="2"/>
              </p:cNvCxnSpPr>
              <p:nvPr/>
            </p:nvCxnSpPr>
            <p:spPr>
              <a:xfrm flipH="1">
                <a:off x="7986312" y="3624049"/>
                <a:ext cx="27466" cy="928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9" idx="1"/>
                <a:endCxn id="23" idx="3"/>
              </p:cNvCxnSpPr>
              <p:nvPr/>
            </p:nvCxnSpPr>
            <p:spPr>
              <a:xfrm flipH="1">
                <a:off x="6683661" y="2387113"/>
                <a:ext cx="454449" cy="57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518931" y="2631440"/>
                <a:ext cx="1187779" cy="266136"/>
              </a:xfrm>
              <a:prstGeom prst="rect">
                <a:avLst/>
              </a:prstGeom>
              <a:noFill/>
            </p:spPr>
            <p:txBody>
              <a:bodyPr wrap="square" rtlCol="0">
                <a:spAutoFit/>
              </a:bodyPr>
              <a:lstStyle/>
              <a:p>
                <a:r>
                  <a:rPr lang="zh-CN" altLang="en-US" sz="12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数据页面缓存池</a:t>
                </a:r>
                <a:endParaRPr lang="zh-CN" altLang="en-US" sz="12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文本框 30"/>
              <p:cNvSpPr txBox="1"/>
              <p:nvPr/>
            </p:nvSpPr>
            <p:spPr>
              <a:xfrm>
                <a:off x="6008474" y="4175393"/>
                <a:ext cx="884829" cy="266136"/>
              </a:xfrm>
              <a:prstGeom prst="rect">
                <a:avLst/>
              </a:prstGeom>
              <a:noFill/>
            </p:spPr>
            <p:txBody>
              <a:bodyPr wrap="squar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异步写盘</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文本框 31"/>
              <p:cNvSpPr txBox="1"/>
              <p:nvPr/>
            </p:nvSpPr>
            <p:spPr>
              <a:xfrm>
                <a:off x="9321202" y="2040441"/>
                <a:ext cx="1087077" cy="266136"/>
              </a:xfrm>
              <a:prstGeom prst="rect">
                <a:avLst/>
              </a:prstGeom>
              <a:noFill/>
            </p:spPr>
            <p:txBody>
              <a:bodyPr wrap="square" rtlCol="0">
                <a:spAutoFit/>
              </a:bodyPr>
              <a:lstStyle/>
              <a:p>
                <a:r>
                  <a:rPr lang="en-US" altLang="zh-CN" sz="12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WAL</a:t>
                </a:r>
                <a:r>
                  <a:rPr lang="zh-CN" altLang="en-US" sz="12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日志缓存</a:t>
                </a:r>
                <a:endParaRPr lang="zh-CN" altLang="en-US" sz="12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流程图: 资料带 32"/>
              <p:cNvSpPr/>
              <p:nvPr/>
            </p:nvSpPr>
            <p:spPr>
              <a:xfrm>
                <a:off x="10459504" y="4615922"/>
                <a:ext cx="1191738" cy="345057"/>
              </a:xfrm>
              <a:prstGeom prst="flowChartPunchedTap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事务提交日志</a:t>
                </a: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4" name="直接箭头连接符 33"/>
              <p:cNvCxnSpPr>
                <a:stCxn id="16" idx="2"/>
              </p:cNvCxnSpPr>
              <p:nvPr/>
            </p:nvCxnSpPr>
            <p:spPr>
              <a:xfrm>
                <a:off x="9824154" y="4104251"/>
                <a:ext cx="0" cy="49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0583205" y="1867308"/>
                <a:ext cx="1218270" cy="1535883"/>
              </a:xfrm>
              <a:prstGeom prst="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文本框 35"/>
              <p:cNvSpPr txBox="1"/>
              <p:nvPr/>
            </p:nvSpPr>
            <p:spPr>
              <a:xfrm>
                <a:off x="10537267" y="2086949"/>
                <a:ext cx="1381553" cy="266136"/>
              </a:xfrm>
              <a:prstGeom prst="rect">
                <a:avLst/>
              </a:prstGeom>
              <a:noFill/>
            </p:spPr>
            <p:txBody>
              <a:bodyPr wrap="square" rtlCol="0">
                <a:spAutoFit/>
              </a:bodyPr>
              <a:lstStyle/>
              <a:p>
                <a:r>
                  <a:rPr lang="zh-CN" altLang="en-US" sz="1200" b="1" dirty="0" smtClean="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事务提交日志缓存池</a:t>
                </a:r>
                <a:endParaRPr lang="zh-CN" altLang="en-US" sz="12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7" name="直接箭头连接符 36"/>
              <p:cNvCxnSpPr>
                <a:stCxn id="35" idx="2"/>
              </p:cNvCxnSpPr>
              <p:nvPr/>
            </p:nvCxnSpPr>
            <p:spPr>
              <a:xfrm flipH="1">
                <a:off x="11191875" y="3403191"/>
                <a:ext cx="465" cy="110819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0808214" y="2494611"/>
                <a:ext cx="706183" cy="639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矩形 38"/>
              <p:cNvSpPr/>
              <p:nvPr/>
            </p:nvSpPr>
            <p:spPr>
              <a:xfrm>
                <a:off x="10808214" y="2613605"/>
                <a:ext cx="706183" cy="639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39"/>
              <p:cNvSpPr/>
              <p:nvPr/>
            </p:nvSpPr>
            <p:spPr>
              <a:xfrm>
                <a:off x="10808214" y="2744829"/>
                <a:ext cx="706183" cy="639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矩形 40"/>
              <p:cNvSpPr/>
              <p:nvPr/>
            </p:nvSpPr>
            <p:spPr>
              <a:xfrm>
                <a:off x="10808214" y="2884781"/>
                <a:ext cx="706183" cy="639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矩形 41"/>
              <p:cNvSpPr/>
              <p:nvPr/>
            </p:nvSpPr>
            <p:spPr>
              <a:xfrm>
                <a:off x="10808214" y="3029934"/>
                <a:ext cx="706183" cy="639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矩形 42"/>
              <p:cNvSpPr/>
              <p:nvPr/>
            </p:nvSpPr>
            <p:spPr>
              <a:xfrm>
                <a:off x="7505300" y="1979188"/>
                <a:ext cx="228202" cy="154963"/>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矩形 43"/>
              <p:cNvSpPr/>
              <p:nvPr/>
            </p:nvSpPr>
            <p:spPr>
              <a:xfrm>
                <a:off x="7732903" y="1980434"/>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矩形 44"/>
              <p:cNvSpPr/>
              <p:nvPr/>
            </p:nvSpPr>
            <p:spPr>
              <a:xfrm>
                <a:off x="7958959" y="1979188"/>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矩形 45"/>
              <p:cNvSpPr/>
              <p:nvPr/>
            </p:nvSpPr>
            <p:spPr>
              <a:xfrm>
                <a:off x="8168542" y="1980434"/>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矩形 46"/>
              <p:cNvSpPr/>
              <p:nvPr/>
            </p:nvSpPr>
            <p:spPr>
              <a:xfrm>
                <a:off x="8394598" y="1979188"/>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矩形 47"/>
              <p:cNvSpPr/>
              <p:nvPr/>
            </p:nvSpPr>
            <p:spPr>
              <a:xfrm>
                <a:off x="8618724" y="1981462"/>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矩形 48"/>
              <p:cNvSpPr/>
              <p:nvPr/>
            </p:nvSpPr>
            <p:spPr>
              <a:xfrm>
                <a:off x="7279244" y="2134422"/>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矩形 49"/>
              <p:cNvSpPr/>
              <p:nvPr/>
            </p:nvSpPr>
            <p:spPr>
              <a:xfrm>
                <a:off x="7505300" y="2133176"/>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矩形 50"/>
              <p:cNvSpPr/>
              <p:nvPr/>
            </p:nvSpPr>
            <p:spPr>
              <a:xfrm>
                <a:off x="7732903" y="2134422"/>
                <a:ext cx="228202" cy="154963"/>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矩形 51"/>
              <p:cNvSpPr/>
              <p:nvPr/>
            </p:nvSpPr>
            <p:spPr>
              <a:xfrm>
                <a:off x="7958959" y="2133176"/>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矩形 52"/>
              <p:cNvSpPr/>
              <p:nvPr/>
            </p:nvSpPr>
            <p:spPr>
              <a:xfrm>
                <a:off x="8168542" y="2134422"/>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矩形 53"/>
              <p:cNvSpPr/>
              <p:nvPr/>
            </p:nvSpPr>
            <p:spPr>
              <a:xfrm>
                <a:off x="8394598" y="2133176"/>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矩形 54"/>
              <p:cNvSpPr/>
              <p:nvPr/>
            </p:nvSpPr>
            <p:spPr>
              <a:xfrm>
                <a:off x="8618724" y="2135450"/>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矩形 55"/>
              <p:cNvSpPr/>
              <p:nvPr/>
            </p:nvSpPr>
            <p:spPr>
              <a:xfrm>
                <a:off x="7273776" y="2277367"/>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矩形 56"/>
              <p:cNvSpPr/>
              <p:nvPr/>
            </p:nvSpPr>
            <p:spPr>
              <a:xfrm>
                <a:off x="7509357" y="2285646"/>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矩形 57"/>
              <p:cNvSpPr/>
              <p:nvPr/>
            </p:nvSpPr>
            <p:spPr>
              <a:xfrm>
                <a:off x="7736960" y="2277367"/>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矩形 58"/>
              <p:cNvSpPr/>
              <p:nvPr/>
            </p:nvSpPr>
            <p:spPr>
              <a:xfrm>
                <a:off x="7963016" y="2285646"/>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矩形 59"/>
              <p:cNvSpPr/>
              <p:nvPr/>
            </p:nvSpPr>
            <p:spPr>
              <a:xfrm>
                <a:off x="8172599" y="2277367"/>
                <a:ext cx="228202" cy="154963"/>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矩形 60"/>
              <p:cNvSpPr/>
              <p:nvPr/>
            </p:nvSpPr>
            <p:spPr>
              <a:xfrm>
                <a:off x="8398655" y="2285646"/>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矩形 61"/>
              <p:cNvSpPr/>
              <p:nvPr/>
            </p:nvSpPr>
            <p:spPr>
              <a:xfrm>
                <a:off x="8622781" y="2278395"/>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矩形 62"/>
              <p:cNvSpPr/>
              <p:nvPr/>
            </p:nvSpPr>
            <p:spPr>
              <a:xfrm>
                <a:off x="7277852" y="2422849"/>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矩形 63"/>
              <p:cNvSpPr/>
              <p:nvPr/>
            </p:nvSpPr>
            <p:spPr>
              <a:xfrm>
                <a:off x="7503908" y="2431128"/>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矩形 64"/>
              <p:cNvSpPr/>
              <p:nvPr/>
            </p:nvSpPr>
            <p:spPr>
              <a:xfrm>
                <a:off x="7731511" y="2422849"/>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矩形 65"/>
              <p:cNvSpPr/>
              <p:nvPr/>
            </p:nvSpPr>
            <p:spPr>
              <a:xfrm>
                <a:off x="7957567" y="2431128"/>
                <a:ext cx="228202" cy="15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矩形 66"/>
              <p:cNvSpPr/>
              <p:nvPr/>
            </p:nvSpPr>
            <p:spPr>
              <a:xfrm>
                <a:off x="8167150" y="2422849"/>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矩形 67"/>
              <p:cNvSpPr/>
              <p:nvPr/>
            </p:nvSpPr>
            <p:spPr>
              <a:xfrm>
                <a:off x="8393206" y="2431128"/>
                <a:ext cx="228202" cy="154963"/>
              </a:xfrm>
              <a:prstGeom prst="rect">
                <a:avLst/>
              </a:prstGeom>
              <a:solidFill>
                <a:srgbClr val="00863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矩形 68"/>
              <p:cNvSpPr/>
              <p:nvPr/>
            </p:nvSpPr>
            <p:spPr>
              <a:xfrm>
                <a:off x="8617332" y="2423877"/>
                <a:ext cx="228202" cy="1549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圆角矩形 69"/>
              <p:cNvSpPr/>
              <p:nvPr/>
            </p:nvSpPr>
            <p:spPr>
              <a:xfrm>
                <a:off x="5360704" y="5188705"/>
                <a:ext cx="1767881" cy="181062"/>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垃圾回收线程</a:t>
                </a:r>
                <a:endParaRPr lang="zh-CN" altLang="en-US" sz="120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圆角矩形 70"/>
              <p:cNvSpPr/>
              <p:nvPr/>
            </p:nvSpPr>
            <p:spPr>
              <a:xfrm>
                <a:off x="9871239" y="5179483"/>
                <a:ext cx="1881789" cy="208421"/>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Wal</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日志收发</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线程</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文本框 71"/>
              <p:cNvSpPr txBox="1"/>
              <p:nvPr/>
            </p:nvSpPr>
            <p:spPr>
              <a:xfrm>
                <a:off x="5654960" y="4672524"/>
                <a:ext cx="884829" cy="266136"/>
              </a:xfrm>
              <a:prstGeom prst="rect">
                <a:avLst/>
              </a:prstGeom>
              <a:noFill/>
            </p:spPr>
            <p:txBody>
              <a:bodyPr wrap="square" rtlCol="0">
                <a:spAutoFit/>
              </a:bodyPr>
              <a:lstStyle/>
              <a:p>
                <a:r>
                  <a:rPr lang="zh-CN" altLang="en-US" sz="1200" smtClean="0">
                    <a:latin typeface="Huawei Sans" panose="020C0503030203020204" pitchFamily="34" charset="0"/>
                    <a:ea typeface="方正兰亭黑简体" panose="02000000000000000000" pitchFamily="2" charset="-122"/>
                    <a:sym typeface="Huawei Sans" panose="020C0503030203020204" pitchFamily="34" charset="0"/>
                  </a:rPr>
                  <a:t>数据文件</a:t>
                </a:r>
                <a:endParaRPr lang="zh-CN" altLang="en-US" sz="12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矩形 72"/>
              <p:cNvSpPr/>
              <p:nvPr/>
            </p:nvSpPr>
            <p:spPr>
              <a:xfrm>
                <a:off x="7184841" y="1431740"/>
                <a:ext cx="1750501" cy="264009"/>
              </a:xfrm>
              <a:prstGeom prst="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索引</a:t>
                </a:r>
              </a:p>
            </p:txBody>
          </p:sp>
          <p:sp>
            <p:nvSpPr>
              <p:cNvPr id="74" name="矩形 73"/>
              <p:cNvSpPr/>
              <p:nvPr/>
            </p:nvSpPr>
            <p:spPr>
              <a:xfrm>
                <a:off x="9284447" y="1421935"/>
                <a:ext cx="1123832" cy="274493"/>
              </a:xfrm>
              <a:prstGeom prst="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事务并发控制</a:t>
                </a:r>
              </a:p>
            </p:txBody>
          </p:sp>
          <p:sp>
            <p:nvSpPr>
              <p:cNvPr id="75" name="矩形 74"/>
              <p:cNvSpPr/>
              <p:nvPr/>
            </p:nvSpPr>
            <p:spPr>
              <a:xfrm>
                <a:off x="10583206" y="1421935"/>
                <a:ext cx="1218270" cy="241489"/>
              </a:xfrm>
              <a:prstGeom prst="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表空间管理</a:t>
                </a:r>
              </a:p>
            </p:txBody>
          </p:sp>
          <p:sp>
            <p:nvSpPr>
              <p:cNvPr id="76" name="圆角矩形 75"/>
              <p:cNvSpPr/>
              <p:nvPr/>
            </p:nvSpPr>
            <p:spPr>
              <a:xfrm>
                <a:off x="7670355" y="5179483"/>
                <a:ext cx="1767881" cy="181062"/>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Wal</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日志归档线程</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矩形 76"/>
              <p:cNvSpPr/>
              <p:nvPr/>
            </p:nvSpPr>
            <p:spPr>
              <a:xfrm>
                <a:off x="5369393" y="5501955"/>
                <a:ext cx="6383635" cy="264009"/>
              </a:xfrm>
              <a:prstGeom prst="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WAL </a:t>
                </a:r>
                <a:r>
                  <a:rPr lang="zh-CN" alt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日志恢复</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6" name="直接箭头连接符 5"/>
            <p:cNvCxnSpPr>
              <a:stCxn id="25" idx="1"/>
            </p:cNvCxnSpPr>
            <p:nvPr/>
          </p:nvCxnSpPr>
          <p:spPr>
            <a:xfrm flipH="1">
              <a:off x="6772275" y="3455543"/>
              <a:ext cx="568858" cy="36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1182350" y="3819525"/>
              <a:ext cx="749897" cy="266136"/>
            </a:xfrm>
            <a:prstGeom prst="rect">
              <a:avLst/>
            </a:prstGeom>
            <a:noFill/>
          </p:spPr>
          <p:txBody>
            <a:bodyPr wrap="square" rtlCol="0">
              <a:spAutoFit/>
            </a:bodyPr>
            <a:lstStyle/>
            <a:p>
              <a:r>
                <a:rPr lang="zh-CN" altLang="en-US" sz="1200" dirty="0" smtClean="0">
                  <a:latin typeface="Huawei Sans" panose="020C0503030203020204" pitchFamily="34" charset="0"/>
                  <a:ea typeface="方正兰亭黑简体" panose="02000000000000000000" pitchFamily="2" charset="-122"/>
                  <a:sym typeface="Huawei Sans" panose="020C0503030203020204" pitchFamily="34" charset="0"/>
                </a:rPr>
                <a:t>事务提交</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142581833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D2E3EE87-C6C5-487C-809D-805B4FF8D23B}"/>
  <p:tag name="ATHENA.CUSTOMXMLCONTENT" val="&lt;?xml version=&quot;1.0&quot;?&gt;&lt;athena xmlns=&quot;http://schemas.microsoft.com/edu/athena&quot; version=&quot;0.1.3885.0&quot;&gt;&lt;timings duration=&quot;49352&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49CD7F45-CCD9-40A8-8E44-7A3DDDF4C80A}"/>
  <p:tag name="ATHENA.CUSTOMXMLCONTENT" val="&lt;?xml version=&quot;1.0&quot;?&gt;&lt;athena xmlns=&quot;http://schemas.microsoft.com/edu/athena&quot; version=&quot;0.1.3885.0&quot;&gt;&lt;timings duration=&quot;38534&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1E246083-D883-4FCB-ABF8-B60D869F138E}"/>
  <p:tag name="ATHENA.CUSTOMXMLCONTENT" val="&lt;?xml version=&quot;1.0&quot;?&gt;&lt;athena xmlns=&quot;http://schemas.microsoft.com/edu/athena&quot; version=&quot;0.1.3885.0&quot;&gt;&lt;timings duration=&quot;168573&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2330F030-FAD1-4179-BB2E-F244024CE019}"/>
  <p:tag name="ATHENA.CUSTOMXMLCONTENT" val="&lt;?xml version=&quot;1.0&quot;?&gt;&lt;athena xmlns=&quot;http://schemas.microsoft.com/edu/athena&quot; version=&quot;0.1.3885.0&quot;&gt;&lt;timings duration=&quot;135569&quot;/&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2330F030-FAD1-4179-BB2E-F244024CE019}"/>
  <p:tag name="ATHENA.CUSTOMXMLCONTENT" val="&lt;?xml version=&quot;1.0&quot;?&gt;&lt;athena xmlns=&quot;http://schemas.microsoft.com/edu/athena&quot; version=&quot;0.1.3885.0&quot;&gt;&lt;timings duration=&quot;135569&quot;/&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9334AF08-6DD4-49C3-A762-60CB3A196062}"/>
  <p:tag name="ATHENA.CUSTOMXMLCONTENT" val="&lt;?xml version=&quot;1.0&quot;?&gt;&lt;athena xmlns=&quot;http://schemas.microsoft.com/edu/athena&quot; version=&quot;0.1.3885.0&quot;&gt;&lt;timings duration=&quot;4152&quot;/&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9785A8C5-09A4-4937-BA98-E6CD114860D4}"/>
  <p:tag name="ATHENA.CUSTOMXMLCONTENT" val="&lt;?xml version=&quot;1.0&quot;?&gt;&lt;athena xmlns=&quot;http://schemas.microsoft.com/edu/athena&quot; version=&quot;0.1.3885.0&quot;&gt;&lt;media streamable=&quot;true&quot; recordStart=&quot;1685524&quot; recordEnd=&quot;1689676&quot; recordLength=&quot;1689693&quot; audioOnly=&quot;true&quot; start=&quot;1685524&quot; end=&quot;1689676&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fc5pe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fc5pe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fc5pe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esfc5pe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athena xmlns="http://schemas.microsoft.com/edu/athena" version="0.1.3885.0">
  <media streamable="true" recordStart="1685524" recordEnd="1689676" recordLength="1689693" audioOnly="true" start="1685524" end="1689676" audioFormat="{00001610-0000-0010-8000-00AA00389B71}" audioRate="44100" muted="false" volume="0.8" fadeIn="0" fadeOut="0" videoFormat="{34363248-0000-0010-8000-00AA00389B71}" videoRate="15" videoWidth="256" videoHeight="256"/>
</athena>
</file>

<file path=customXml/item2.xml><?xml version="1.0" encoding="utf-8"?>
<athena xmlns="http://schemas.microsoft.com/edu/athena" version="0.1.3885.0">
  <timings duration="49352"/>
</athena>
</file>

<file path=customXml/item3.xml><?xml version="1.0" encoding="utf-8"?>
<athena xmlns="http://schemas.microsoft.com/edu/athena" version="0.1.3885.0">
  <timings duration="43139"/>
</athena>
</file>

<file path=customXml/item4.xml><?xml version="1.0" encoding="utf-8"?>
<athena xmlns="http://schemas.microsoft.com/edu/athena" version="0.1.3885.0">
  <timings duration="4152"/>
</athena>
</file>

<file path=customXml/item5.xml><?xml version="1.0" encoding="utf-8"?>
<athena xmlns="http://schemas.microsoft.com/edu/athena" version="0.1.3885.0">
  <timings duration="168573"/>
</athena>
</file>

<file path=customXml/item6.xml><?xml version="1.0" encoding="utf-8"?>
<athena xmlns="http://schemas.microsoft.com/edu/athena" version="0.1.3885.0">
  <timings duration="135569"/>
</athena>
</file>

<file path=customXml/item7.xml><?xml version="1.0" encoding="utf-8"?>
<athena xmlns="http://schemas.microsoft.com/edu/athena" version="0.1.3885.0">
  <timings duration="38534"/>
</athena>
</file>

<file path=customXml/item8.xml><?xml version="1.0" encoding="utf-8"?>
<athena xmlns="http://schemas.microsoft.com/edu/athena" version="0.1.3885.0">
  <media streamable="true" recordStart="1642385" recordEnd="1685524" recordLength="1689693" audioOnly="true" start="1642385" end="1685524" audioFormat="{00001610-0000-0010-8000-00AA00389B71}" audioRate="44100" muted="false" volume="0.8" fadeIn="0" fadeOut="0" videoFormat="{34363248-0000-0010-8000-00AA00389B71}" videoRate="15" videoWidth="256" videoHeight="256"/>
</athena>
</file>

<file path=customXml/item9.xml><?xml version="1.0" encoding="utf-8"?>
<athena xmlns="http://schemas.microsoft.com/edu/athena" version="0.1.3885.0">
  <timings duration="135569"/>
</athena>
</file>

<file path=customXml/itemProps1.xml><?xml version="1.0" encoding="utf-8"?>
<ds:datastoreItem xmlns:ds="http://schemas.openxmlformats.org/officeDocument/2006/customXml" ds:itemID="{9785A8C5-09A4-4937-BA98-E6CD114860D4}">
  <ds:schemaRefs>
    <ds:schemaRef ds:uri="http://schemas.microsoft.com/edu/athena"/>
  </ds:schemaRefs>
</ds:datastoreItem>
</file>

<file path=customXml/itemProps2.xml><?xml version="1.0" encoding="utf-8"?>
<ds:datastoreItem xmlns:ds="http://schemas.openxmlformats.org/officeDocument/2006/customXml" ds:itemID="{D2E3EE87-C6C5-487C-809D-805B4FF8D23B}">
  <ds:schemaRefs>
    <ds:schemaRef ds:uri="http://schemas.microsoft.com/edu/athena"/>
  </ds:schemaRefs>
</ds:datastoreItem>
</file>

<file path=customXml/itemProps3.xml><?xml version="1.0" encoding="utf-8"?>
<ds:datastoreItem xmlns:ds="http://schemas.openxmlformats.org/officeDocument/2006/customXml" ds:itemID="{CC22FDA1-933D-4600-B720-F139B1F383A6}">
  <ds:schemaRefs>
    <ds:schemaRef ds:uri="http://schemas.microsoft.com/edu/athena"/>
  </ds:schemaRefs>
</ds:datastoreItem>
</file>

<file path=customXml/itemProps4.xml><?xml version="1.0" encoding="utf-8"?>
<ds:datastoreItem xmlns:ds="http://schemas.openxmlformats.org/officeDocument/2006/customXml" ds:itemID="{9334AF08-6DD4-49C3-A762-60CB3A196062}">
  <ds:schemaRefs>
    <ds:schemaRef ds:uri="http://schemas.microsoft.com/edu/athena"/>
  </ds:schemaRefs>
</ds:datastoreItem>
</file>

<file path=customXml/itemProps5.xml><?xml version="1.0" encoding="utf-8"?>
<ds:datastoreItem xmlns:ds="http://schemas.openxmlformats.org/officeDocument/2006/customXml" ds:itemID="{5865E033-46AD-4A2C-8BD1-8DBFFFCF695E}">
  <ds:schemaRefs>
    <ds:schemaRef ds:uri="http://schemas.microsoft.com/edu/athena"/>
  </ds:schemaRefs>
</ds:datastoreItem>
</file>

<file path=customXml/itemProps6.xml><?xml version="1.0" encoding="utf-8"?>
<ds:datastoreItem xmlns:ds="http://schemas.openxmlformats.org/officeDocument/2006/customXml" ds:itemID="{F16FEE00-DF09-4219-809A-3144B7C200F5}">
  <ds:schemaRefs>
    <ds:schemaRef ds:uri="http://schemas.microsoft.com/edu/athena"/>
  </ds:schemaRefs>
</ds:datastoreItem>
</file>

<file path=customXml/itemProps7.xml><?xml version="1.0" encoding="utf-8"?>
<ds:datastoreItem xmlns:ds="http://schemas.openxmlformats.org/officeDocument/2006/customXml" ds:itemID="{49CD7F45-CCD9-40A8-8E44-7A3DDDF4C80A}">
  <ds:schemaRefs>
    <ds:schemaRef ds:uri="http://schemas.microsoft.com/edu/athena"/>
  </ds:schemaRefs>
</ds:datastoreItem>
</file>

<file path=customXml/itemProps8.xml><?xml version="1.0" encoding="utf-8"?>
<ds:datastoreItem xmlns:ds="http://schemas.openxmlformats.org/officeDocument/2006/customXml" ds:itemID="{176AC258-FFB3-4366-BDE1-19A5623C9916}">
  <ds:schemaRefs>
    <ds:schemaRef ds:uri="http://schemas.microsoft.com/edu/athena"/>
  </ds:schemaRefs>
</ds:datastoreItem>
</file>

<file path=customXml/itemProps9.xml><?xml version="1.0" encoding="utf-8"?>
<ds:datastoreItem xmlns:ds="http://schemas.openxmlformats.org/officeDocument/2006/customXml" ds:itemID="{2330F030-FAD1-4179-BB2E-F244024CE019}">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46703</TotalTime>
  <Words>4733</Words>
  <Application>Microsoft Office PowerPoint</Application>
  <PresentationFormat>宽屏</PresentationFormat>
  <Paragraphs>519</Paragraphs>
  <Slides>44</Slides>
  <Notes>44</Notes>
  <HiddenSlides>0</HiddenSlides>
  <MMClips>1</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44</vt:i4>
      </vt:variant>
    </vt:vector>
  </HeadingPairs>
  <TitlesOfParts>
    <vt:vector size="56" baseType="lpstr">
      <vt:lpstr>方正兰亭黑简体</vt:lpstr>
      <vt:lpstr>宋体</vt:lpstr>
      <vt:lpstr>Microsoft YaHei</vt:lpstr>
      <vt:lpstr>Arial</vt:lpstr>
      <vt:lpstr>Calibri</vt:lpstr>
      <vt:lpstr>Huawei Sans</vt:lpstr>
      <vt:lpstr>Times New Roman</vt:lpstr>
      <vt:lpstr>Wingdings</vt:lpstr>
      <vt:lpstr>1_标题页模板</vt:lpstr>
      <vt:lpstr>2_功能页模板</vt:lpstr>
      <vt:lpstr>3_内容页模板</vt:lpstr>
      <vt:lpstr>4_感谢页模板</vt:lpstr>
      <vt:lpstr>openGauss存储引擎实现</vt:lpstr>
      <vt:lpstr>                 </vt:lpstr>
      <vt:lpstr>PowerPoint 演示文稿</vt:lpstr>
      <vt:lpstr>PowerPoint 演示文稿</vt:lpstr>
      <vt:lpstr>什么是数据库存储引擎？ </vt:lpstr>
      <vt:lpstr>数据库存储引擎分类 </vt:lpstr>
      <vt:lpstr>如何设计存储引擎？</vt:lpstr>
      <vt:lpstr>openGauss存储引擎（1）</vt:lpstr>
      <vt:lpstr>openGauss存储引擎（2）</vt:lpstr>
      <vt:lpstr>openGauss存储引擎（3） </vt:lpstr>
      <vt:lpstr>PowerPoint 演示文稿</vt:lpstr>
      <vt:lpstr>行存储的基本模型 </vt:lpstr>
      <vt:lpstr>页面组织结构 </vt:lpstr>
      <vt:lpstr>页面组织结构（1）</vt:lpstr>
      <vt:lpstr>页面组织结构（2） </vt:lpstr>
      <vt:lpstr>索引 </vt:lpstr>
      <vt:lpstr>B-Tree索引（1） </vt:lpstr>
      <vt:lpstr>B-Tree索引（2） </vt:lpstr>
      <vt:lpstr>多版本管理以及DML操作（1） </vt:lpstr>
      <vt:lpstr>多版本管理以及DML操作-案例1 </vt:lpstr>
      <vt:lpstr>多版本管理以及DML操作-案例2  </vt:lpstr>
      <vt:lpstr>多版本管理以及DML操作（2） </vt:lpstr>
      <vt:lpstr>多版本管理以及DML操作（3） </vt:lpstr>
      <vt:lpstr>基于CSN的MVCC机制（1） </vt:lpstr>
      <vt:lpstr>基于CSN的MVCC机制（2） </vt:lpstr>
      <vt:lpstr>基于CSN的MVCC机制（3） </vt:lpstr>
      <vt:lpstr>基于CSN的MVCC机制（4）  </vt:lpstr>
      <vt:lpstr>基于CSN的MVCC机制（5） </vt:lpstr>
      <vt:lpstr>空间回收（1） </vt:lpstr>
      <vt:lpstr>空间回收（2）</vt:lpstr>
      <vt:lpstr>空间回收（3） </vt:lpstr>
      <vt:lpstr>空间回收（4） </vt:lpstr>
      <vt:lpstr>共享缓存管理（1） </vt:lpstr>
      <vt:lpstr>共享缓存管理（2） </vt:lpstr>
      <vt:lpstr>WAL日志系统（1） </vt:lpstr>
      <vt:lpstr>WAL日志系统（2） </vt:lpstr>
      <vt:lpstr>Checkpoint检查点（1） </vt:lpstr>
      <vt:lpstr>Checkpoint检查点 </vt:lpstr>
      <vt:lpstr>Checkpoint检查点（2）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xizhiping</cp:lastModifiedBy>
  <cp:revision>1966</cp:revision>
  <dcterms:created xsi:type="dcterms:W3CDTF">2019-04-19T06:48:00Z</dcterms:created>
  <dcterms:modified xsi:type="dcterms:W3CDTF">2022-05-05T09:11:40Z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2052-11.3.0.8586</vt:lpwstr>
  </property>
  <property fmtid="{D5CDD505-2E9C-101B-9397-08002B2CF9AE}" pid="3" name="_2015_ms_pID_725343">
    <vt:lpwstr>(3)DQFxAzJchgOdstJfIQMloOBuR8Nzblos+8/jbeZi6+hnq56NBYQkKLWqhGOUnaTEjbqTlXHL
NAyws+Lu3dmSq+bjdzJVCCFfu2wnujTj39o4H/hFGTC4BBCvHfz7foSf3yDrkabJBnesE5CD
6JRT4JYlUVynCWq/Fzyl63IcOLICgU75PDmP7a1XBZ1WdtJnSgNt+B5bOwLHGKrlGm93kSgO
7MQ3/bp6299C+4TD8l</vt:lpwstr>
  </property>
  <property fmtid="{D5CDD505-2E9C-101B-9397-08002B2CF9AE}" pid="4" name="_2015_ms_pID_7253431">
    <vt:lpwstr>8/pHk8XheEoUhRycXCGnS4A6qaFGP4g36GCX5G63FpYSfEH0oBFJUG
8Ia76KABjSe8hriLBWU9Ruq6wN5W1Vo3Yb3TY0mrUyP8dIDb7nsf1+ElgYyoSLaDVDwrAi/l
4tzZ17nAPLQHKFHiRQe+NqrwPZRJ8GMZ6R7Ce+IKBM47P0Ftpuh3muqrgsaDTJQnGsgW2JLs
XtS38ax3Wl/kM2o0t+KS47GE5uGmFHnCgr9M</vt:lpwstr>
  </property>
  <property fmtid="{D5CDD505-2E9C-101B-9397-08002B2CF9AE}" pid="5" name="_2015_ms_pID_7253432">
    <vt:lpwstr>SQ==</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1651741481</vt:lpwstr>
  </property>
</Properties>
</file>